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 id="2147483658" r:id="rId2"/>
  </p:sldMasterIdLst>
  <p:notesMasterIdLst>
    <p:notesMasterId r:id="rId21"/>
  </p:notesMasterIdLst>
  <p:sldIdLst>
    <p:sldId id="290" r:id="rId3"/>
    <p:sldId id="261" r:id="rId4"/>
    <p:sldId id="274" r:id="rId5"/>
    <p:sldId id="262" r:id="rId6"/>
    <p:sldId id="265" r:id="rId7"/>
    <p:sldId id="271" r:id="rId8"/>
    <p:sldId id="269" r:id="rId9"/>
    <p:sldId id="279" r:id="rId10"/>
    <p:sldId id="270" r:id="rId11"/>
    <p:sldId id="282" r:id="rId12"/>
    <p:sldId id="283" r:id="rId13"/>
    <p:sldId id="289" r:id="rId14"/>
    <p:sldId id="281" r:id="rId15"/>
    <p:sldId id="285" r:id="rId16"/>
    <p:sldId id="284" r:id="rId17"/>
    <p:sldId id="286" r:id="rId18"/>
    <p:sldId id="287" r:id="rId19"/>
    <p:sldId id="288" r:id="rId20"/>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A7"/>
    <a:srgbClr val="4694D1"/>
    <a:srgbClr val="00923A"/>
    <a:srgbClr val="C12A3F"/>
    <a:srgbClr val="E60012"/>
    <a:srgbClr val="E85298"/>
    <a:srgbClr val="EE78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F09C1F-DB83-4702-987D-BB1403B4987D}" v="90" dt="2023-10-23T03:50:00.1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26" autoAdjust="0"/>
    <p:restoredTop sz="94660"/>
  </p:normalViewPr>
  <p:slideViewPr>
    <p:cSldViewPr showGuides="1">
      <p:cViewPr varScale="1">
        <p:scale>
          <a:sx n="100" d="100"/>
          <a:sy n="100" d="100"/>
        </p:scale>
        <p:origin x="102" y="25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EB1D9E51-2691-4AC5-AC39-5E7A32D1EE4F}" type="datetimeFigureOut">
              <a:rPr kumimoji="1" lang="ja-JP" altLang="en-US" smtClean="0"/>
              <a:t>2026/4/7</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CFB76C32-8277-4673-814B-E787B1B2053F}" type="slidenum">
              <a:rPr kumimoji="1" lang="ja-JP" altLang="en-US" smtClean="0"/>
              <a:t>‹#›</a:t>
            </a:fld>
            <a:endParaRPr kumimoji="1" lang="ja-JP" altLang="en-US"/>
          </a:p>
        </p:txBody>
      </p:sp>
    </p:spTree>
    <p:extLst>
      <p:ext uri="{BB962C8B-B14F-4D97-AF65-F5344CB8AC3E}">
        <p14:creationId xmlns:p14="http://schemas.microsoft.com/office/powerpoint/2010/main" val="13705934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4ED7A3C-A78F-4DA1-B4F7-D83190421C4F}"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337557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9</a:t>
            </a:fld>
            <a:endParaRPr kumimoji="1" lang="ja-JP" altLang="en-US"/>
          </a:p>
        </p:txBody>
      </p:sp>
    </p:spTree>
    <p:extLst>
      <p:ext uri="{BB962C8B-B14F-4D97-AF65-F5344CB8AC3E}">
        <p14:creationId xmlns:p14="http://schemas.microsoft.com/office/powerpoint/2010/main" val="111977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10</a:t>
            </a:fld>
            <a:endParaRPr kumimoji="1" lang="ja-JP" altLang="en-US"/>
          </a:p>
        </p:txBody>
      </p:sp>
    </p:spTree>
    <p:extLst>
      <p:ext uri="{BB962C8B-B14F-4D97-AF65-F5344CB8AC3E}">
        <p14:creationId xmlns:p14="http://schemas.microsoft.com/office/powerpoint/2010/main" val="2172903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12</a:t>
            </a:fld>
            <a:endParaRPr kumimoji="1" lang="ja-JP" altLang="en-US"/>
          </a:p>
        </p:txBody>
      </p:sp>
    </p:spTree>
    <p:extLst>
      <p:ext uri="{BB962C8B-B14F-4D97-AF65-F5344CB8AC3E}">
        <p14:creationId xmlns:p14="http://schemas.microsoft.com/office/powerpoint/2010/main" val="247168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13</a:t>
            </a:fld>
            <a:endParaRPr kumimoji="1" lang="ja-JP" altLang="en-US"/>
          </a:p>
        </p:txBody>
      </p:sp>
    </p:spTree>
    <p:extLst>
      <p:ext uri="{BB962C8B-B14F-4D97-AF65-F5344CB8AC3E}">
        <p14:creationId xmlns:p14="http://schemas.microsoft.com/office/powerpoint/2010/main" val="1211708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14</a:t>
            </a:fld>
            <a:endParaRPr kumimoji="1" lang="ja-JP" altLang="en-US"/>
          </a:p>
        </p:txBody>
      </p:sp>
    </p:spTree>
    <p:extLst>
      <p:ext uri="{BB962C8B-B14F-4D97-AF65-F5344CB8AC3E}">
        <p14:creationId xmlns:p14="http://schemas.microsoft.com/office/powerpoint/2010/main" val="31742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15</a:t>
            </a:fld>
            <a:endParaRPr kumimoji="1" lang="ja-JP" altLang="en-US"/>
          </a:p>
        </p:txBody>
      </p:sp>
    </p:spTree>
    <p:extLst>
      <p:ext uri="{BB962C8B-B14F-4D97-AF65-F5344CB8AC3E}">
        <p14:creationId xmlns:p14="http://schemas.microsoft.com/office/powerpoint/2010/main" val="1034696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16</a:t>
            </a:fld>
            <a:endParaRPr kumimoji="1" lang="ja-JP" altLang="en-US"/>
          </a:p>
        </p:txBody>
      </p:sp>
    </p:spTree>
    <p:extLst>
      <p:ext uri="{BB962C8B-B14F-4D97-AF65-F5344CB8AC3E}">
        <p14:creationId xmlns:p14="http://schemas.microsoft.com/office/powerpoint/2010/main" val="2066380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17</a:t>
            </a:fld>
            <a:endParaRPr kumimoji="1" lang="ja-JP" altLang="en-US"/>
          </a:p>
        </p:txBody>
      </p:sp>
    </p:spTree>
    <p:extLst>
      <p:ext uri="{BB962C8B-B14F-4D97-AF65-F5344CB8AC3E}">
        <p14:creationId xmlns:p14="http://schemas.microsoft.com/office/powerpoint/2010/main" val="3278706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1</a:t>
            </a:fld>
            <a:endParaRPr kumimoji="1" lang="ja-JP" altLang="en-US"/>
          </a:p>
        </p:txBody>
      </p:sp>
    </p:spTree>
    <p:extLst>
      <p:ext uri="{BB962C8B-B14F-4D97-AF65-F5344CB8AC3E}">
        <p14:creationId xmlns:p14="http://schemas.microsoft.com/office/powerpoint/2010/main" val="2060770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2</a:t>
            </a:fld>
            <a:endParaRPr kumimoji="1" lang="ja-JP" altLang="en-US"/>
          </a:p>
        </p:txBody>
      </p:sp>
    </p:spTree>
    <p:extLst>
      <p:ext uri="{BB962C8B-B14F-4D97-AF65-F5344CB8AC3E}">
        <p14:creationId xmlns:p14="http://schemas.microsoft.com/office/powerpoint/2010/main" val="2060770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3</a:t>
            </a:fld>
            <a:endParaRPr kumimoji="1" lang="ja-JP" altLang="en-US"/>
          </a:p>
        </p:txBody>
      </p:sp>
    </p:spTree>
    <p:extLst>
      <p:ext uri="{BB962C8B-B14F-4D97-AF65-F5344CB8AC3E}">
        <p14:creationId xmlns:p14="http://schemas.microsoft.com/office/powerpoint/2010/main" val="3530735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4</a:t>
            </a:fld>
            <a:endParaRPr kumimoji="1" lang="ja-JP" altLang="en-US"/>
          </a:p>
        </p:txBody>
      </p:sp>
    </p:spTree>
    <p:extLst>
      <p:ext uri="{BB962C8B-B14F-4D97-AF65-F5344CB8AC3E}">
        <p14:creationId xmlns:p14="http://schemas.microsoft.com/office/powerpoint/2010/main" val="514927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5</a:t>
            </a:fld>
            <a:endParaRPr kumimoji="1" lang="ja-JP" altLang="en-US"/>
          </a:p>
        </p:txBody>
      </p:sp>
    </p:spTree>
    <p:extLst>
      <p:ext uri="{BB962C8B-B14F-4D97-AF65-F5344CB8AC3E}">
        <p14:creationId xmlns:p14="http://schemas.microsoft.com/office/powerpoint/2010/main" val="2462276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6</a:t>
            </a:fld>
            <a:endParaRPr kumimoji="1" lang="ja-JP" altLang="en-US"/>
          </a:p>
        </p:txBody>
      </p:sp>
    </p:spTree>
    <p:extLst>
      <p:ext uri="{BB962C8B-B14F-4D97-AF65-F5344CB8AC3E}">
        <p14:creationId xmlns:p14="http://schemas.microsoft.com/office/powerpoint/2010/main" val="2462276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7</a:t>
            </a:fld>
            <a:endParaRPr kumimoji="1" lang="ja-JP" altLang="en-US"/>
          </a:p>
        </p:txBody>
      </p:sp>
    </p:spTree>
    <p:extLst>
      <p:ext uri="{BB962C8B-B14F-4D97-AF65-F5344CB8AC3E}">
        <p14:creationId xmlns:p14="http://schemas.microsoft.com/office/powerpoint/2010/main" val="3293695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4ED7A3C-A78F-4DA1-B4F7-D83190421C4F}" type="slidenum">
              <a:rPr kumimoji="1" lang="ja-JP" altLang="en-US" smtClean="0"/>
              <a:t>8</a:t>
            </a:fld>
            <a:endParaRPr kumimoji="1" lang="ja-JP" altLang="en-US"/>
          </a:p>
        </p:txBody>
      </p:sp>
    </p:spTree>
    <p:extLst>
      <p:ext uri="{BB962C8B-B14F-4D97-AF65-F5344CB8AC3E}">
        <p14:creationId xmlns:p14="http://schemas.microsoft.com/office/powerpoint/2010/main" val="2462276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480B9C54-B639-A9CE-D19A-D0E0FC8862A5}"/>
              </a:ext>
            </a:extLst>
          </p:cNvPr>
          <p:cNvPicPr>
            <a:picLocks noChangeAspect="1"/>
          </p:cNvPicPr>
          <p:nvPr userDrawn="1"/>
        </p:nvPicPr>
        <p:blipFill>
          <a:blip r:embed="rId2"/>
          <a:stretch>
            <a:fillRect/>
          </a:stretch>
        </p:blipFill>
        <p:spPr>
          <a:xfrm>
            <a:off x="0" y="0"/>
            <a:ext cx="9906000" cy="6858000"/>
          </a:xfrm>
          <a:prstGeom prst="rect">
            <a:avLst/>
          </a:prstGeom>
        </p:spPr>
      </p:pic>
      <p:pic>
        <p:nvPicPr>
          <p:cNvPr id="26" name="図 25">
            <a:extLst>
              <a:ext uri="{FF2B5EF4-FFF2-40B4-BE49-F238E27FC236}">
                <a16:creationId xmlns:a16="http://schemas.microsoft.com/office/drawing/2014/main" id="{8B786099-021F-27F7-69C7-1F5F1F97517F}"/>
              </a:ext>
            </a:extLst>
          </p:cNvPr>
          <p:cNvPicPr>
            <a:picLocks noChangeAspect="1"/>
          </p:cNvPicPr>
          <p:nvPr userDrawn="1"/>
        </p:nvPicPr>
        <p:blipFill>
          <a:blip r:embed="rId3">
            <a:extLst>
              <a:ext uri="{BEBA8EAE-BF5A-486C-A8C5-ECC9F3942E4B}">
                <a14:imgProps xmlns:a14="http://schemas.microsoft.com/office/drawing/2010/main">
                  <a14:imgLayer r:embed="rId4">
                    <a14:imgEffect>
                      <a14:artisticBlur radius="30"/>
                    </a14:imgEffect>
                  </a14:imgLayer>
                </a14:imgProps>
              </a:ext>
            </a:extLst>
          </a:blip>
          <a:srcRect t="27102" r="12780" b="30903"/>
          <a:stretch>
            <a:fillRect/>
          </a:stretch>
        </p:blipFill>
        <p:spPr>
          <a:xfrm>
            <a:off x="0" y="1858676"/>
            <a:ext cx="8640000" cy="2880000"/>
          </a:xfrm>
          <a:custGeom>
            <a:avLst/>
            <a:gdLst>
              <a:gd name="connsiteX0" fmla="*/ 0 w 8640000"/>
              <a:gd name="connsiteY0" fmla="*/ 0 h 2880000"/>
              <a:gd name="connsiteX1" fmla="*/ 8517168 w 8640000"/>
              <a:gd name="connsiteY1" fmla="*/ 0 h 2880000"/>
              <a:gd name="connsiteX2" fmla="*/ 8640000 w 8640000"/>
              <a:gd name="connsiteY2" fmla="*/ 122832 h 2880000"/>
              <a:gd name="connsiteX3" fmla="*/ 8640000 w 8640000"/>
              <a:gd name="connsiteY3" fmla="*/ 2757168 h 2880000"/>
              <a:gd name="connsiteX4" fmla="*/ 8517168 w 8640000"/>
              <a:gd name="connsiteY4" fmla="*/ 2880000 h 2880000"/>
              <a:gd name="connsiteX5" fmla="*/ 0 w 8640000"/>
              <a:gd name="connsiteY5" fmla="*/ 2880000 h 28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000" h="2880000">
                <a:moveTo>
                  <a:pt x="0" y="0"/>
                </a:moveTo>
                <a:lnTo>
                  <a:pt x="8517168" y="0"/>
                </a:lnTo>
                <a:cubicBezTo>
                  <a:pt x="8585006" y="0"/>
                  <a:pt x="8640000" y="54994"/>
                  <a:pt x="8640000" y="122832"/>
                </a:cubicBezTo>
                <a:lnTo>
                  <a:pt x="8640000" y="2757168"/>
                </a:lnTo>
                <a:cubicBezTo>
                  <a:pt x="8640000" y="2825006"/>
                  <a:pt x="8585006" y="2880000"/>
                  <a:pt x="8517168" y="2880000"/>
                </a:cubicBezTo>
                <a:lnTo>
                  <a:pt x="0" y="2880000"/>
                </a:lnTo>
                <a:close/>
              </a:path>
            </a:pathLst>
          </a:custGeom>
          <a:effectLst>
            <a:outerShdw blurRad="50800" dist="38100" dir="2700000" algn="tl" rotWithShape="0">
              <a:prstClr val="black">
                <a:alpha val="40000"/>
              </a:prstClr>
            </a:outerShdw>
          </a:effectLst>
        </p:spPr>
      </p:pic>
      <p:pic>
        <p:nvPicPr>
          <p:cNvPr id="7" name="図 6">
            <a:extLst>
              <a:ext uri="{FF2B5EF4-FFF2-40B4-BE49-F238E27FC236}">
                <a16:creationId xmlns:a16="http://schemas.microsoft.com/office/drawing/2014/main" id="{55E2E8A1-FCBD-59DE-CBCB-97F51E54A855}"/>
              </a:ext>
            </a:extLst>
          </p:cNvPr>
          <p:cNvPicPr>
            <a:picLocks noChangeAspect="1"/>
          </p:cNvPicPr>
          <p:nvPr userDrawn="1"/>
        </p:nvPicPr>
        <p:blipFill>
          <a:blip r:embed="rId5"/>
          <a:stretch>
            <a:fillRect/>
          </a:stretch>
        </p:blipFill>
        <p:spPr>
          <a:xfrm>
            <a:off x="6526134" y="404664"/>
            <a:ext cx="2963370" cy="288000"/>
          </a:xfrm>
          <a:prstGeom prst="rect">
            <a:avLst/>
          </a:prstGeom>
        </p:spPr>
      </p:pic>
      <p:sp>
        <p:nvSpPr>
          <p:cNvPr id="17" name="テキスト ボックス 16">
            <a:extLst>
              <a:ext uri="{FF2B5EF4-FFF2-40B4-BE49-F238E27FC236}">
                <a16:creationId xmlns:a16="http://schemas.microsoft.com/office/drawing/2014/main" id="{B0A4D4B6-ADF9-F9D5-D28C-FE46376AFFDA}"/>
              </a:ext>
            </a:extLst>
          </p:cNvPr>
          <p:cNvSpPr txBox="1"/>
          <p:nvPr userDrawn="1"/>
        </p:nvSpPr>
        <p:spPr>
          <a:xfrm>
            <a:off x="0" y="6597352"/>
            <a:ext cx="9906000" cy="260648"/>
          </a:xfrm>
          <a:prstGeom prst="rect">
            <a:avLst/>
          </a:prstGeom>
          <a:solidFill>
            <a:schemeClr val="accent1"/>
          </a:solidFill>
        </p:spPr>
        <p:txBody>
          <a:bodyPr wrap="none" tIns="0" bIns="36000" anchor="ctr" anchorCtr="0">
            <a:noAutofit/>
          </a:bodyPr>
          <a:lstStyle/>
          <a:p>
            <a:pPr algn="l"/>
            <a:r>
              <a:rPr lang="en-US" altLang="ja-JP" sz="800" b="0" dirty="0">
                <a:solidFill>
                  <a:schemeClr val="bg1"/>
                </a:solidFill>
                <a:latin typeface="+mn-ea"/>
                <a:ea typeface="+mn-ea"/>
              </a:rPr>
              <a:t>Copyright © </a:t>
            </a:r>
            <a:r>
              <a:rPr lang="ja-JP" altLang="en-US" sz="800" b="0" dirty="0">
                <a:solidFill>
                  <a:schemeClr val="bg1"/>
                </a:solidFill>
                <a:latin typeface="+mn-ea"/>
                <a:ea typeface="+mn-ea"/>
              </a:rPr>
              <a:t>東京機器健康保険組合</a:t>
            </a:r>
            <a:r>
              <a:rPr lang="en-US" altLang="ja-JP" sz="800" b="0" dirty="0">
                <a:solidFill>
                  <a:schemeClr val="bg1"/>
                </a:solidFill>
                <a:latin typeface="+mn-ea"/>
                <a:ea typeface="+mn-ea"/>
              </a:rPr>
              <a:t>.</a:t>
            </a:r>
            <a:r>
              <a:rPr lang="ja-JP" altLang="en-US" sz="800" b="0" dirty="0">
                <a:solidFill>
                  <a:schemeClr val="bg1"/>
                </a:solidFill>
                <a:latin typeface="+mn-ea"/>
                <a:ea typeface="+mn-ea"/>
              </a:rPr>
              <a:t> </a:t>
            </a:r>
            <a:r>
              <a:rPr lang="en-US" altLang="ja-JP" sz="800" b="0" dirty="0">
                <a:solidFill>
                  <a:schemeClr val="bg1"/>
                </a:solidFill>
                <a:latin typeface="+mn-ea"/>
                <a:ea typeface="+mn-ea"/>
              </a:rPr>
              <a:t>All rights reserved.</a:t>
            </a:r>
          </a:p>
        </p:txBody>
      </p:sp>
      <p:sp>
        <p:nvSpPr>
          <p:cNvPr id="22" name="フリーフォーム: 図形 21">
            <a:extLst>
              <a:ext uri="{FF2B5EF4-FFF2-40B4-BE49-F238E27FC236}">
                <a16:creationId xmlns:a16="http://schemas.microsoft.com/office/drawing/2014/main" id="{4B920875-292B-B898-67EB-F342C80CED11}"/>
              </a:ext>
            </a:extLst>
          </p:cNvPr>
          <p:cNvSpPr/>
          <p:nvPr userDrawn="1"/>
        </p:nvSpPr>
        <p:spPr>
          <a:xfrm>
            <a:off x="0" y="1858676"/>
            <a:ext cx="8640000" cy="2880000"/>
          </a:xfrm>
          <a:custGeom>
            <a:avLst/>
            <a:gdLst>
              <a:gd name="connsiteX0" fmla="*/ 0 w 8640000"/>
              <a:gd name="connsiteY0" fmla="*/ 0 h 2880000"/>
              <a:gd name="connsiteX1" fmla="*/ 8517168 w 8640000"/>
              <a:gd name="connsiteY1" fmla="*/ 0 h 2880000"/>
              <a:gd name="connsiteX2" fmla="*/ 8640000 w 8640000"/>
              <a:gd name="connsiteY2" fmla="*/ 122832 h 2880000"/>
              <a:gd name="connsiteX3" fmla="*/ 8640000 w 8640000"/>
              <a:gd name="connsiteY3" fmla="*/ 2757168 h 2880000"/>
              <a:gd name="connsiteX4" fmla="*/ 8517168 w 8640000"/>
              <a:gd name="connsiteY4" fmla="*/ 2880000 h 2880000"/>
              <a:gd name="connsiteX5" fmla="*/ 0 w 8640000"/>
              <a:gd name="connsiteY5" fmla="*/ 2880000 h 28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000" h="2880000">
                <a:moveTo>
                  <a:pt x="0" y="0"/>
                </a:moveTo>
                <a:lnTo>
                  <a:pt x="8517168" y="0"/>
                </a:lnTo>
                <a:cubicBezTo>
                  <a:pt x="8585006" y="0"/>
                  <a:pt x="8640000" y="54994"/>
                  <a:pt x="8640000" y="122832"/>
                </a:cubicBezTo>
                <a:lnTo>
                  <a:pt x="8640000" y="2757168"/>
                </a:lnTo>
                <a:cubicBezTo>
                  <a:pt x="8640000" y="2825006"/>
                  <a:pt x="8585006" y="2880000"/>
                  <a:pt x="8517168" y="2880000"/>
                </a:cubicBezTo>
                <a:lnTo>
                  <a:pt x="0" y="2880000"/>
                </a:lnTo>
                <a:close/>
              </a:path>
            </a:pathLst>
          </a:cu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 name="タイトル 1">
            <a:extLst>
              <a:ext uri="{FF2B5EF4-FFF2-40B4-BE49-F238E27FC236}">
                <a16:creationId xmlns:a16="http://schemas.microsoft.com/office/drawing/2014/main" id="{6AEEC1DD-0ED5-9EC4-F268-84C9A2B3E2FA}"/>
              </a:ext>
            </a:extLst>
          </p:cNvPr>
          <p:cNvSpPr>
            <a:spLocks noGrp="1"/>
          </p:cNvSpPr>
          <p:nvPr>
            <p:ph type="ctrTitle"/>
          </p:nvPr>
        </p:nvSpPr>
        <p:spPr>
          <a:xfrm>
            <a:off x="488950" y="1858677"/>
            <a:ext cx="8151050" cy="2866148"/>
          </a:xfrm>
        </p:spPr>
        <p:txBody>
          <a:bodyPr anchor="ctr">
            <a:normAutofit/>
          </a:bodyPr>
          <a:lstStyle>
            <a:lvl1pPr algn="l">
              <a:defRPr sz="4400" b="1"/>
            </a:lvl1pPr>
          </a:lstStyle>
          <a:p>
            <a:r>
              <a:rPr kumimoji="1" lang="ja-JP" altLang="en-US" dirty="0"/>
              <a:t>マスター タイトルの書式設定</a:t>
            </a:r>
          </a:p>
        </p:txBody>
      </p:sp>
      <p:sp>
        <p:nvSpPr>
          <p:cNvPr id="32" name="フリーフォーム: 図形 31">
            <a:extLst>
              <a:ext uri="{FF2B5EF4-FFF2-40B4-BE49-F238E27FC236}">
                <a16:creationId xmlns:a16="http://schemas.microsoft.com/office/drawing/2014/main" id="{7493D534-0CB4-107B-5594-DF75D32FF84F}"/>
              </a:ext>
            </a:extLst>
          </p:cNvPr>
          <p:cNvSpPr/>
          <p:nvPr userDrawn="1"/>
        </p:nvSpPr>
        <p:spPr>
          <a:xfrm>
            <a:off x="8496000" y="1844824"/>
            <a:ext cx="144000" cy="2879999"/>
          </a:xfrm>
          <a:custGeom>
            <a:avLst/>
            <a:gdLst>
              <a:gd name="connsiteX0" fmla="*/ 0 w 144000"/>
              <a:gd name="connsiteY0" fmla="*/ 0 h 2879999"/>
              <a:gd name="connsiteX1" fmla="*/ 21168 w 144000"/>
              <a:gd name="connsiteY1" fmla="*/ 0 h 2879999"/>
              <a:gd name="connsiteX2" fmla="*/ 144000 w 144000"/>
              <a:gd name="connsiteY2" fmla="*/ 122832 h 2879999"/>
              <a:gd name="connsiteX3" fmla="*/ 144000 w 144000"/>
              <a:gd name="connsiteY3" fmla="*/ 2757168 h 2879999"/>
              <a:gd name="connsiteX4" fmla="*/ 68980 w 144000"/>
              <a:gd name="connsiteY4" fmla="*/ 2870347 h 2879999"/>
              <a:gd name="connsiteX5" fmla="*/ 21173 w 144000"/>
              <a:gd name="connsiteY5" fmla="*/ 2879999 h 2879999"/>
              <a:gd name="connsiteX6" fmla="*/ 0 w 144000"/>
              <a:gd name="connsiteY6" fmla="*/ 2879999 h 287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00" h="2879999">
                <a:moveTo>
                  <a:pt x="0" y="0"/>
                </a:moveTo>
                <a:lnTo>
                  <a:pt x="21168" y="0"/>
                </a:lnTo>
                <a:cubicBezTo>
                  <a:pt x="89006" y="0"/>
                  <a:pt x="144000" y="54994"/>
                  <a:pt x="144000" y="122832"/>
                </a:cubicBezTo>
                <a:lnTo>
                  <a:pt x="144000" y="2757168"/>
                </a:lnTo>
                <a:cubicBezTo>
                  <a:pt x="144000" y="2808047"/>
                  <a:pt x="113066" y="2851701"/>
                  <a:pt x="68980" y="2870347"/>
                </a:cubicBezTo>
                <a:lnTo>
                  <a:pt x="21173" y="2879999"/>
                </a:lnTo>
                <a:lnTo>
                  <a:pt x="0" y="2879999"/>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Tree>
    <p:extLst>
      <p:ext uri="{BB962C8B-B14F-4D97-AF65-F5344CB8AC3E}">
        <p14:creationId xmlns:p14="http://schemas.microsoft.com/office/powerpoint/2010/main" val="622271491"/>
      </p:ext>
    </p:extLst>
  </p:cSld>
  <p:clrMapOvr>
    <a:masterClrMapping/>
  </p:clrMapOvr>
  <p:extLst>
    <p:ext uri="{DCECCB84-F9BA-43D5-87BE-67443E8EF086}">
      <p15:sldGuideLst xmlns:p15="http://schemas.microsoft.com/office/powerpoint/2012/main">
        <p15:guide id="1" pos="3120" userDrawn="1">
          <p15:clr>
            <a:srgbClr val="FBAE40"/>
          </p15:clr>
        </p15:guide>
        <p15:guide id="2" orient="horz" pos="2160" userDrawn="1">
          <p15:clr>
            <a:srgbClr val="FBAE40"/>
          </p15:clr>
        </p15:guide>
        <p15:guide id="3" pos="308" userDrawn="1">
          <p15:clr>
            <a:srgbClr val="FBAE40"/>
          </p15:clr>
        </p15:guide>
        <p15:guide id="4" pos="593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14971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C764DE79-268F-4C1A-8933-263129D2AF9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4/7/2026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0"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ja-JP" altLang="en-US" sz="12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テキスト ボックス 5">
            <a:extLst>
              <a:ext uri="{FF2B5EF4-FFF2-40B4-BE49-F238E27FC236}">
                <a16:creationId xmlns:a16="http://schemas.microsoft.com/office/drawing/2014/main" id="{4A8BFD67-EF6E-5F53-A680-1C6DF1EE6626}"/>
              </a:ext>
            </a:extLst>
          </p:cNvPr>
          <p:cNvSpPr txBox="1"/>
          <p:nvPr userDrawn="1"/>
        </p:nvSpPr>
        <p:spPr>
          <a:xfrm>
            <a:off x="0" y="6597351"/>
            <a:ext cx="9906000" cy="260648"/>
          </a:xfrm>
          <a:prstGeom prst="rect">
            <a:avLst/>
          </a:prstGeom>
          <a:solidFill>
            <a:schemeClr val="accent1"/>
          </a:solidFill>
        </p:spPr>
        <p:txBody>
          <a:bodyPr wrap="none" tIns="0" bIns="360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Copyright © </a:t>
            </a:r>
            <a:r>
              <a:rPr kumimoji="0" lang="ja-JP" altLang="en-US"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東京機器健康保険組合</a:t>
            </a:r>
            <a:r>
              <a:rPr kumimoji="0" lang="en-US" altLang="ja-JP"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a:t>
            </a:r>
            <a:r>
              <a:rPr kumimoji="0" lang="ja-JP" altLang="en-US"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 </a:t>
            </a:r>
            <a:r>
              <a:rPr kumimoji="0" lang="en-US" altLang="ja-JP"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All rights reserved.</a:t>
            </a:r>
          </a:p>
        </p:txBody>
      </p:sp>
      <p:sp>
        <p:nvSpPr>
          <p:cNvPr id="7" name="フリーフォーム: 図形 6">
            <a:extLst>
              <a:ext uri="{FF2B5EF4-FFF2-40B4-BE49-F238E27FC236}">
                <a16:creationId xmlns:a16="http://schemas.microsoft.com/office/drawing/2014/main" id="{832837DB-0C3A-1706-AC3D-6F8E8BD708B1}"/>
              </a:ext>
            </a:extLst>
          </p:cNvPr>
          <p:cNvSpPr/>
          <p:nvPr userDrawn="1"/>
        </p:nvSpPr>
        <p:spPr>
          <a:xfrm flipH="1">
            <a:off x="344488" y="0"/>
            <a:ext cx="9561512" cy="692696"/>
          </a:xfrm>
          <a:custGeom>
            <a:avLst/>
            <a:gdLst>
              <a:gd name="connsiteX0" fmla="*/ 9561512 w 9561512"/>
              <a:gd name="connsiteY0" fmla="*/ 0 h 692696"/>
              <a:gd name="connsiteX1" fmla="*/ 0 w 9561512"/>
              <a:gd name="connsiteY1" fmla="*/ 0 h 692696"/>
              <a:gd name="connsiteX2" fmla="*/ 0 w 9561512"/>
              <a:gd name="connsiteY2" fmla="*/ 692696 h 692696"/>
              <a:gd name="connsiteX3" fmla="*/ 921512 w 9561512"/>
              <a:gd name="connsiteY3" fmla="*/ 692696 h 692696"/>
              <a:gd name="connsiteX4" fmla="*/ 8517168 w 9561512"/>
              <a:gd name="connsiteY4" fmla="*/ 692696 h 692696"/>
              <a:gd name="connsiteX5" fmla="*/ 9438680 w 9561512"/>
              <a:gd name="connsiteY5" fmla="*/ 692696 h 692696"/>
              <a:gd name="connsiteX6" fmla="*/ 9561512 w 9561512"/>
              <a:gd name="connsiteY6" fmla="*/ 569864 h 69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61512" h="692696">
                <a:moveTo>
                  <a:pt x="9561512" y="0"/>
                </a:moveTo>
                <a:lnTo>
                  <a:pt x="0" y="0"/>
                </a:lnTo>
                <a:lnTo>
                  <a:pt x="0" y="692696"/>
                </a:lnTo>
                <a:lnTo>
                  <a:pt x="921512" y="692696"/>
                </a:lnTo>
                <a:lnTo>
                  <a:pt x="8517168" y="692696"/>
                </a:lnTo>
                <a:lnTo>
                  <a:pt x="9438680" y="692696"/>
                </a:lnTo>
                <a:cubicBezTo>
                  <a:pt x="9506518" y="692696"/>
                  <a:pt x="9561512" y="637702"/>
                  <a:pt x="9561512" y="569864"/>
                </a:cubicBezTo>
                <a:close/>
              </a:path>
            </a:pathLst>
          </a:cu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フリーフォーム: 図形 7">
            <a:extLst>
              <a:ext uri="{FF2B5EF4-FFF2-40B4-BE49-F238E27FC236}">
                <a16:creationId xmlns:a16="http://schemas.microsoft.com/office/drawing/2014/main" id="{A7F4965C-7D40-65D9-9B96-14E88B4C2B8D}"/>
              </a:ext>
            </a:extLst>
          </p:cNvPr>
          <p:cNvSpPr/>
          <p:nvPr userDrawn="1"/>
        </p:nvSpPr>
        <p:spPr>
          <a:xfrm>
            <a:off x="344504" y="0"/>
            <a:ext cx="144000" cy="692696"/>
          </a:xfrm>
          <a:custGeom>
            <a:avLst/>
            <a:gdLst>
              <a:gd name="connsiteX0" fmla="*/ 0 w 144000"/>
              <a:gd name="connsiteY0" fmla="*/ 0 h 692696"/>
              <a:gd name="connsiteX1" fmla="*/ 144000 w 144000"/>
              <a:gd name="connsiteY1" fmla="*/ 0 h 692696"/>
              <a:gd name="connsiteX2" fmla="*/ 144000 w 144000"/>
              <a:gd name="connsiteY2" fmla="*/ 692696 h 692696"/>
              <a:gd name="connsiteX3" fmla="*/ 122832 w 144000"/>
              <a:gd name="connsiteY3" fmla="*/ 692696 h 692696"/>
              <a:gd name="connsiteX4" fmla="*/ 0 w 144000"/>
              <a:gd name="connsiteY4" fmla="*/ 569864 h 69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 h="692696">
                <a:moveTo>
                  <a:pt x="0" y="0"/>
                </a:moveTo>
                <a:lnTo>
                  <a:pt x="144000" y="0"/>
                </a:lnTo>
                <a:lnTo>
                  <a:pt x="144000" y="692696"/>
                </a:lnTo>
                <a:lnTo>
                  <a:pt x="122832" y="692696"/>
                </a:lnTo>
                <a:cubicBezTo>
                  <a:pt x="54994" y="692696"/>
                  <a:pt x="0" y="637702"/>
                  <a:pt x="0" y="569864"/>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9" name="図 8">
            <a:extLst>
              <a:ext uri="{FF2B5EF4-FFF2-40B4-BE49-F238E27FC236}">
                <a16:creationId xmlns:a16="http://schemas.microsoft.com/office/drawing/2014/main" id="{EBA6B0A3-F206-FA13-B874-E03E4A76A222}"/>
              </a:ext>
            </a:extLst>
          </p:cNvPr>
          <p:cNvPicPr>
            <a:picLocks noChangeAspect="1"/>
          </p:cNvPicPr>
          <p:nvPr userDrawn="1"/>
        </p:nvPicPr>
        <p:blipFill>
          <a:blip r:embed="rId2"/>
          <a:stretch>
            <a:fillRect/>
          </a:stretch>
        </p:blipFill>
        <p:spPr>
          <a:xfrm>
            <a:off x="7627016" y="404664"/>
            <a:ext cx="2222528" cy="216000"/>
          </a:xfrm>
          <a:prstGeom prst="rect">
            <a:avLst/>
          </a:prstGeom>
        </p:spPr>
      </p:pic>
      <p:cxnSp>
        <p:nvCxnSpPr>
          <p:cNvPr id="10" name="直線コネクタ 9">
            <a:extLst>
              <a:ext uri="{FF2B5EF4-FFF2-40B4-BE49-F238E27FC236}">
                <a16:creationId xmlns:a16="http://schemas.microsoft.com/office/drawing/2014/main" id="{68942CC4-11AF-4A96-C3E1-C4BAB059AE81}"/>
              </a:ext>
            </a:extLst>
          </p:cNvPr>
          <p:cNvCxnSpPr>
            <a:cxnSpLocks/>
          </p:cNvCxnSpPr>
          <p:nvPr userDrawn="1"/>
        </p:nvCxnSpPr>
        <p:spPr>
          <a:xfrm>
            <a:off x="9417050" y="6619675"/>
            <a:ext cx="0" cy="21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0067599"/>
      </p:ext>
    </p:extLst>
  </p:cSld>
  <p:clrMapOvr>
    <a:masterClrMapping/>
  </p:clrMapOvr>
  <p:extLst>
    <p:ext uri="{DCECCB84-F9BA-43D5-87BE-67443E8EF086}">
      <p15:sldGuideLst xmlns:p15="http://schemas.microsoft.com/office/powerpoint/2012/main">
        <p15:guide id="1" pos="3120">
          <p15:clr>
            <a:srgbClr val="FBAE40"/>
          </p15:clr>
        </p15:guide>
        <p15:guide id="2" orient="horz" pos="2160">
          <p15:clr>
            <a:srgbClr val="FBAE40"/>
          </p15:clr>
        </p15:guide>
        <p15:guide id="3" pos="308">
          <p15:clr>
            <a:srgbClr val="FBAE40"/>
          </p15:clr>
        </p15:guide>
        <p15:guide id="4" pos="5932">
          <p15:clr>
            <a:srgbClr val="FBAE40"/>
          </p15:clr>
        </p15:guide>
        <p15:guide id="5" orient="horz" pos="3974">
          <p15:clr>
            <a:srgbClr val="FBAE40"/>
          </p15:clr>
        </p15:guide>
        <p15:guide id="6" orient="horz" pos="61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63098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541856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7085847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088815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44329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480B9C54-B639-A9CE-D19A-D0E0FC8862A5}"/>
              </a:ext>
            </a:extLst>
          </p:cNvPr>
          <p:cNvPicPr>
            <a:picLocks noChangeAspect="1"/>
          </p:cNvPicPr>
          <p:nvPr userDrawn="1"/>
        </p:nvPicPr>
        <p:blipFill>
          <a:blip r:embed="rId2"/>
          <a:stretch>
            <a:fillRect/>
          </a:stretch>
        </p:blipFill>
        <p:spPr>
          <a:xfrm>
            <a:off x="0" y="0"/>
            <a:ext cx="9906000" cy="6858000"/>
          </a:xfrm>
          <a:prstGeom prst="rect">
            <a:avLst/>
          </a:prstGeom>
        </p:spPr>
      </p:pic>
      <p:pic>
        <p:nvPicPr>
          <p:cNvPr id="26" name="図 25">
            <a:extLst>
              <a:ext uri="{FF2B5EF4-FFF2-40B4-BE49-F238E27FC236}">
                <a16:creationId xmlns:a16="http://schemas.microsoft.com/office/drawing/2014/main" id="{8B786099-021F-27F7-69C7-1F5F1F97517F}"/>
              </a:ext>
            </a:extLst>
          </p:cNvPr>
          <p:cNvPicPr>
            <a:picLocks noChangeAspect="1"/>
          </p:cNvPicPr>
          <p:nvPr userDrawn="1"/>
        </p:nvPicPr>
        <p:blipFill>
          <a:blip r:embed="rId3">
            <a:extLst/>
          </a:blip>
          <a:srcRect t="27102" r="12780" b="30903"/>
          <a:stretch>
            <a:fillRect/>
          </a:stretch>
        </p:blipFill>
        <p:spPr>
          <a:xfrm>
            <a:off x="0" y="2708919"/>
            <a:ext cx="8640000" cy="1080121"/>
          </a:xfrm>
          <a:custGeom>
            <a:avLst/>
            <a:gdLst>
              <a:gd name="connsiteX0" fmla="*/ 0 w 8640000"/>
              <a:gd name="connsiteY0" fmla="*/ 0 h 2880000"/>
              <a:gd name="connsiteX1" fmla="*/ 8517168 w 8640000"/>
              <a:gd name="connsiteY1" fmla="*/ 0 h 2880000"/>
              <a:gd name="connsiteX2" fmla="*/ 8640000 w 8640000"/>
              <a:gd name="connsiteY2" fmla="*/ 122832 h 2880000"/>
              <a:gd name="connsiteX3" fmla="*/ 8640000 w 8640000"/>
              <a:gd name="connsiteY3" fmla="*/ 2757168 h 2880000"/>
              <a:gd name="connsiteX4" fmla="*/ 8517168 w 8640000"/>
              <a:gd name="connsiteY4" fmla="*/ 2880000 h 2880000"/>
              <a:gd name="connsiteX5" fmla="*/ 0 w 8640000"/>
              <a:gd name="connsiteY5" fmla="*/ 2880000 h 28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000" h="2880000">
                <a:moveTo>
                  <a:pt x="0" y="0"/>
                </a:moveTo>
                <a:lnTo>
                  <a:pt x="8517168" y="0"/>
                </a:lnTo>
                <a:cubicBezTo>
                  <a:pt x="8585006" y="0"/>
                  <a:pt x="8640000" y="54994"/>
                  <a:pt x="8640000" y="122832"/>
                </a:cubicBezTo>
                <a:lnTo>
                  <a:pt x="8640000" y="2757168"/>
                </a:lnTo>
                <a:cubicBezTo>
                  <a:pt x="8640000" y="2825006"/>
                  <a:pt x="8585006" y="2880000"/>
                  <a:pt x="8517168" y="2880000"/>
                </a:cubicBezTo>
                <a:lnTo>
                  <a:pt x="0" y="2880000"/>
                </a:lnTo>
                <a:close/>
              </a:path>
            </a:pathLst>
          </a:custGeom>
          <a:effectLst>
            <a:outerShdw blurRad="50800" dist="38100" dir="2700000" algn="tl" rotWithShape="0">
              <a:prstClr val="black">
                <a:alpha val="40000"/>
              </a:prstClr>
            </a:outerShdw>
          </a:effectLst>
        </p:spPr>
      </p:pic>
      <p:sp>
        <p:nvSpPr>
          <p:cNvPr id="22" name="フリーフォーム: 図形 21">
            <a:extLst>
              <a:ext uri="{FF2B5EF4-FFF2-40B4-BE49-F238E27FC236}">
                <a16:creationId xmlns:a16="http://schemas.microsoft.com/office/drawing/2014/main" id="{4B920875-292B-B898-67EB-F342C80CED11}"/>
              </a:ext>
            </a:extLst>
          </p:cNvPr>
          <p:cNvSpPr/>
          <p:nvPr userDrawn="1"/>
        </p:nvSpPr>
        <p:spPr>
          <a:xfrm>
            <a:off x="0" y="2708921"/>
            <a:ext cx="8640000" cy="1080120"/>
          </a:xfrm>
          <a:custGeom>
            <a:avLst/>
            <a:gdLst>
              <a:gd name="connsiteX0" fmla="*/ 0 w 8640000"/>
              <a:gd name="connsiteY0" fmla="*/ 0 h 2880000"/>
              <a:gd name="connsiteX1" fmla="*/ 8517168 w 8640000"/>
              <a:gd name="connsiteY1" fmla="*/ 0 h 2880000"/>
              <a:gd name="connsiteX2" fmla="*/ 8640000 w 8640000"/>
              <a:gd name="connsiteY2" fmla="*/ 122832 h 2880000"/>
              <a:gd name="connsiteX3" fmla="*/ 8640000 w 8640000"/>
              <a:gd name="connsiteY3" fmla="*/ 2757168 h 2880000"/>
              <a:gd name="connsiteX4" fmla="*/ 8517168 w 8640000"/>
              <a:gd name="connsiteY4" fmla="*/ 2880000 h 2880000"/>
              <a:gd name="connsiteX5" fmla="*/ 0 w 8640000"/>
              <a:gd name="connsiteY5" fmla="*/ 2880000 h 28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000" h="2880000">
                <a:moveTo>
                  <a:pt x="0" y="0"/>
                </a:moveTo>
                <a:lnTo>
                  <a:pt x="8517168" y="0"/>
                </a:lnTo>
                <a:cubicBezTo>
                  <a:pt x="8585006" y="0"/>
                  <a:pt x="8640000" y="54994"/>
                  <a:pt x="8640000" y="122832"/>
                </a:cubicBezTo>
                <a:lnTo>
                  <a:pt x="8640000" y="2757168"/>
                </a:lnTo>
                <a:cubicBezTo>
                  <a:pt x="8640000" y="2825006"/>
                  <a:pt x="8585006" y="2880000"/>
                  <a:pt x="8517168" y="2880000"/>
                </a:cubicBezTo>
                <a:lnTo>
                  <a:pt x="0" y="2880000"/>
                </a:lnTo>
                <a:close/>
              </a:path>
            </a:pathLst>
          </a:cu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7" name="図 6">
            <a:extLst>
              <a:ext uri="{FF2B5EF4-FFF2-40B4-BE49-F238E27FC236}">
                <a16:creationId xmlns:a16="http://schemas.microsoft.com/office/drawing/2014/main" id="{55E2E8A1-FCBD-59DE-CBCB-97F51E54A855}"/>
              </a:ext>
            </a:extLst>
          </p:cNvPr>
          <p:cNvPicPr>
            <a:picLocks noChangeAspect="1"/>
          </p:cNvPicPr>
          <p:nvPr userDrawn="1"/>
        </p:nvPicPr>
        <p:blipFill>
          <a:blip r:embed="rId4"/>
          <a:stretch>
            <a:fillRect/>
          </a:stretch>
        </p:blipFill>
        <p:spPr>
          <a:xfrm>
            <a:off x="6526134" y="404664"/>
            <a:ext cx="2963370" cy="288000"/>
          </a:xfrm>
          <a:prstGeom prst="rect">
            <a:avLst/>
          </a:prstGeom>
        </p:spPr>
      </p:pic>
      <p:sp>
        <p:nvSpPr>
          <p:cNvPr id="17" name="テキスト ボックス 16">
            <a:extLst>
              <a:ext uri="{FF2B5EF4-FFF2-40B4-BE49-F238E27FC236}">
                <a16:creationId xmlns:a16="http://schemas.microsoft.com/office/drawing/2014/main" id="{B0A4D4B6-ADF9-F9D5-D28C-FE46376AFFDA}"/>
              </a:ext>
            </a:extLst>
          </p:cNvPr>
          <p:cNvSpPr txBox="1"/>
          <p:nvPr userDrawn="1"/>
        </p:nvSpPr>
        <p:spPr>
          <a:xfrm>
            <a:off x="0" y="6597352"/>
            <a:ext cx="9906000" cy="260648"/>
          </a:xfrm>
          <a:prstGeom prst="rect">
            <a:avLst/>
          </a:prstGeom>
          <a:solidFill>
            <a:schemeClr val="accent1"/>
          </a:solidFill>
        </p:spPr>
        <p:txBody>
          <a:bodyPr wrap="none" tIns="0" bIns="360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Copyright © </a:t>
            </a:r>
            <a:r>
              <a:rPr kumimoji="0" lang="ja-JP" altLang="en-US"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東京機器健康保険組合</a:t>
            </a:r>
            <a:r>
              <a:rPr kumimoji="0" lang="en-US" altLang="ja-JP"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a:t>
            </a:r>
            <a:r>
              <a:rPr kumimoji="0" lang="ja-JP" altLang="en-US"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 </a:t>
            </a:r>
            <a:r>
              <a:rPr kumimoji="0" lang="en-US" altLang="ja-JP"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All rights reserved.</a:t>
            </a:r>
          </a:p>
        </p:txBody>
      </p:sp>
      <p:sp>
        <p:nvSpPr>
          <p:cNvPr id="2" name="タイトル 1">
            <a:extLst>
              <a:ext uri="{FF2B5EF4-FFF2-40B4-BE49-F238E27FC236}">
                <a16:creationId xmlns:a16="http://schemas.microsoft.com/office/drawing/2014/main" id="{6AEEC1DD-0ED5-9EC4-F268-84C9A2B3E2FA}"/>
              </a:ext>
            </a:extLst>
          </p:cNvPr>
          <p:cNvSpPr>
            <a:spLocks noGrp="1"/>
          </p:cNvSpPr>
          <p:nvPr>
            <p:ph type="ctrTitle"/>
          </p:nvPr>
        </p:nvSpPr>
        <p:spPr>
          <a:xfrm>
            <a:off x="488950" y="2708919"/>
            <a:ext cx="8151050" cy="1080121"/>
          </a:xfrm>
        </p:spPr>
        <p:txBody>
          <a:bodyPr anchor="ctr">
            <a:normAutofit/>
          </a:bodyPr>
          <a:lstStyle>
            <a:lvl1pPr algn="l">
              <a:defRPr sz="4400" b="1"/>
            </a:lvl1pPr>
          </a:lstStyle>
          <a:p>
            <a:r>
              <a:rPr kumimoji="1" lang="ja-JP" altLang="en-US" dirty="0"/>
              <a:t>マスター タイトルの書式設定</a:t>
            </a:r>
          </a:p>
        </p:txBody>
      </p:sp>
      <p:sp>
        <p:nvSpPr>
          <p:cNvPr id="32" name="フリーフォーム: 図形 31">
            <a:extLst>
              <a:ext uri="{FF2B5EF4-FFF2-40B4-BE49-F238E27FC236}">
                <a16:creationId xmlns:a16="http://schemas.microsoft.com/office/drawing/2014/main" id="{7493D534-0CB4-107B-5594-DF75D32FF84F}"/>
              </a:ext>
            </a:extLst>
          </p:cNvPr>
          <p:cNvSpPr/>
          <p:nvPr userDrawn="1"/>
        </p:nvSpPr>
        <p:spPr>
          <a:xfrm>
            <a:off x="8553416" y="2708921"/>
            <a:ext cx="144000" cy="1080120"/>
          </a:xfrm>
          <a:custGeom>
            <a:avLst/>
            <a:gdLst>
              <a:gd name="connsiteX0" fmla="*/ 0 w 144000"/>
              <a:gd name="connsiteY0" fmla="*/ 0 h 2879999"/>
              <a:gd name="connsiteX1" fmla="*/ 21168 w 144000"/>
              <a:gd name="connsiteY1" fmla="*/ 0 h 2879999"/>
              <a:gd name="connsiteX2" fmla="*/ 144000 w 144000"/>
              <a:gd name="connsiteY2" fmla="*/ 122832 h 2879999"/>
              <a:gd name="connsiteX3" fmla="*/ 144000 w 144000"/>
              <a:gd name="connsiteY3" fmla="*/ 2757168 h 2879999"/>
              <a:gd name="connsiteX4" fmla="*/ 68980 w 144000"/>
              <a:gd name="connsiteY4" fmla="*/ 2870347 h 2879999"/>
              <a:gd name="connsiteX5" fmla="*/ 21173 w 144000"/>
              <a:gd name="connsiteY5" fmla="*/ 2879999 h 2879999"/>
              <a:gd name="connsiteX6" fmla="*/ 0 w 144000"/>
              <a:gd name="connsiteY6" fmla="*/ 2879999 h 287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00" h="2879999">
                <a:moveTo>
                  <a:pt x="0" y="0"/>
                </a:moveTo>
                <a:lnTo>
                  <a:pt x="21168" y="0"/>
                </a:lnTo>
                <a:cubicBezTo>
                  <a:pt x="89006" y="0"/>
                  <a:pt x="144000" y="54994"/>
                  <a:pt x="144000" y="122832"/>
                </a:cubicBezTo>
                <a:lnTo>
                  <a:pt x="144000" y="2757168"/>
                </a:lnTo>
                <a:cubicBezTo>
                  <a:pt x="144000" y="2808047"/>
                  <a:pt x="113066" y="2851701"/>
                  <a:pt x="68980" y="2870347"/>
                </a:cubicBezTo>
                <a:lnTo>
                  <a:pt x="21173" y="2879999"/>
                </a:lnTo>
                <a:lnTo>
                  <a:pt x="0" y="2879999"/>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283359598"/>
      </p:ext>
    </p:extLst>
  </p:cSld>
  <p:clrMapOvr>
    <a:masterClrMapping/>
  </p:clrMapOvr>
  <p:extLst>
    <p:ext uri="{DCECCB84-F9BA-43D5-87BE-67443E8EF086}">
      <p15:sldGuideLst xmlns:p15="http://schemas.microsoft.com/office/powerpoint/2012/main">
        <p15:guide id="1" pos="3120">
          <p15:clr>
            <a:srgbClr val="FBAE40"/>
          </p15:clr>
        </p15:guide>
        <p15:guide id="2" orient="horz" pos="2160">
          <p15:clr>
            <a:srgbClr val="FBAE40"/>
          </p15:clr>
        </p15:guide>
        <p15:guide id="3" pos="308">
          <p15:clr>
            <a:srgbClr val="FBAE40"/>
          </p15:clr>
        </p15:guide>
        <p15:guide id="4" pos="593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55E2E8A1-FCBD-59DE-CBCB-97F51E54A855}"/>
              </a:ext>
            </a:extLst>
          </p:cNvPr>
          <p:cNvPicPr>
            <a:picLocks noChangeAspect="1"/>
          </p:cNvPicPr>
          <p:nvPr userDrawn="1"/>
        </p:nvPicPr>
        <p:blipFill>
          <a:blip r:embed="rId2"/>
          <a:stretch>
            <a:fillRect/>
          </a:stretch>
        </p:blipFill>
        <p:spPr>
          <a:xfrm>
            <a:off x="6526134" y="404664"/>
            <a:ext cx="2963370" cy="288000"/>
          </a:xfrm>
          <a:prstGeom prst="rect">
            <a:avLst/>
          </a:prstGeom>
        </p:spPr>
      </p:pic>
      <p:sp>
        <p:nvSpPr>
          <p:cNvPr id="17" name="テキスト ボックス 16">
            <a:extLst>
              <a:ext uri="{FF2B5EF4-FFF2-40B4-BE49-F238E27FC236}">
                <a16:creationId xmlns:a16="http://schemas.microsoft.com/office/drawing/2014/main" id="{B0A4D4B6-ADF9-F9D5-D28C-FE46376AFFDA}"/>
              </a:ext>
            </a:extLst>
          </p:cNvPr>
          <p:cNvSpPr txBox="1"/>
          <p:nvPr userDrawn="1"/>
        </p:nvSpPr>
        <p:spPr>
          <a:xfrm>
            <a:off x="0" y="6597352"/>
            <a:ext cx="9906000" cy="260648"/>
          </a:xfrm>
          <a:prstGeom prst="rect">
            <a:avLst/>
          </a:prstGeom>
          <a:solidFill>
            <a:schemeClr val="accent1"/>
          </a:solidFill>
        </p:spPr>
        <p:txBody>
          <a:bodyPr wrap="none" tIns="0" bIns="360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Copyright © </a:t>
            </a:r>
            <a:r>
              <a:rPr kumimoji="0" lang="ja-JP" altLang="en-US"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東京機器健康保険組合</a:t>
            </a:r>
            <a:r>
              <a:rPr kumimoji="0" lang="en-US" altLang="ja-JP"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a:t>
            </a:r>
            <a:r>
              <a:rPr kumimoji="0" lang="ja-JP" altLang="en-US"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 </a:t>
            </a:r>
            <a:r>
              <a:rPr kumimoji="0" lang="en-US" altLang="ja-JP" sz="800" b="0"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cs typeface="+mn-cs"/>
              </a:rPr>
              <a:t>All rights reserved.</a:t>
            </a:r>
          </a:p>
        </p:txBody>
      </p:sp>
      <p:sp>
        <p:nvSpPr>
          <p:cNvPr id="4" name="フリーフォーム: 図形 3">
            <a:extLst>
              <a:ext uri="{FF2B5EF4-FFF2-40B4-BE49-F238E27FC236}">
                <a16:creationId xmlns:a16="http://schemas.microsoft.com/office/drawing/2014/main" id="{FEAB1922-701B-0B72-4F5B-C13CD95E4B68}"/>
              </a:ext>
            </a:extLst>
          </p:cNvPr>
          <p:cNvSpPr/>
          <p:nvPr userDrawn="1"/>
        </p:nvSpPr>
        <p:spPr>
          <a:xfrm>
            <a:off x="0" y="1844824"/>
            <a:ext cx="8640000" cy="2880000"/>
          </a:xfrm>
          <a:custGeom>
            <a:avLst/>
            <a:gdLst>
              <a:gd name="connsiteX0" fmla="*/ 0 w 8640000"/>
              <a:gd name="connsiteY0" fmla="*/ 0 h 2880000"/>
              <a:gd name="connsiteX1" fmla="*/ 8517168 w 8640000"/>
              <a:gd name="connsiteY1" fmla="*/ 0 h 2880000"/>
              <a:gd name="connsiteX2" fmla="*/ 8640000 w 8640000"/>
              <a:gd name="connsiteY2" fmla="*/ 122832 h 2880000"/>
              <a:gd name="connsiteX3" fmla="*/ 8640000 w 8640000"/>
              <a:gd name="connsiteY3" fmla="*/ 2757168 h 2880000"/>
              <a:gd name="connsiteX4" fmla="*/ 8517168 w 8640000"/>
              <a:gd name="connsiteY4" fmla="*/ 2880000 h 2880000"/>
              <a:gd name="connsiteX5" fmla="*/ 0 w 8640000"/>
              <a:gd name="connsiteY5" fmla="*/ 2880000 h 28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000" h="2880000">
                <a:moveTo>
                  <a:pt x="0" y="0"/>
                </a:moveTo>
                <a:lnTo>
                  <a:pt x="8517168" y="0"/>
                </a:lnTo>
                <a:cubicBezTo>
                  <a:pt x="8585006" y="0"/>
                  <a:pt x="8640000" y="54994"/>
                  <a:pt x="8640000" y="122832"/>
                </a:cubicBezTo>
                <a:lnTo>
                  <a:pt x="8640000" y="2757168"/>
                </a:lnTo>
                <a:cubicBezTo>
                  <a:pt x="8640000" y="2825006"/>
                  <a:pt x="8585006" y="2880000"/>
                  <a:pt x="8517168" y="2880000"/>
                </a:cubicBezTo>
                <a:lnTo>
                  <a:pt x="0" y="2880000"/>
                </a:lnTo>
                <a:close/>
              </a:path>
            </a:pathLst>
          </a:cu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 name="タイトル 1">
            <a:extLst>
              <a:ext uri="{FF2B5EF4-FFF2-40B4-BE49-F238E27FC236}">
                <a16:creationId xmlns:a16="http://schemas.microsoft.com/office/drawing/2014/main" id="{6AEEC1DD-0ED5-9EC4-F268-84C9A2B3E2FA}"/>
              </a:ext>
            </a:extLst>
          </p:cNvPr>
          <p:cNvSpPr>
            <a:spLocks noGrp="1"/>
          </p:cNvSpPr>
          <p:nvPr>
            <p:ph type="ctrTitle"/>
          </p:nvPr>
        </p:nvSpPr>
        <p:spPr>
          <a:xfrm>
            <a:off x="488950" y="1844824"/>
            <a:ext cx="8178800" cy="2879999"/>
          </a:xfrm>
        </p:spPr>
        <p:txBody>
          <a:bodyPr anchor="ctr">
            <a:normAutofit/>
          </a:bodyPr>
          <a:lstStyle>
            <a:lvl1pPr algn="l">
              <a:defRPr sz="4400" b="1"/>
            </a:lvl1pPr>
          </a:lstStyle>
          <a:p>
            <a:r>
              <a:rPr kumimoji="1" lang="ja-JP" altLang="en-US" dirty="0"/>
              <a:t>マスター タイトルの書式設定</a:t>
            </a:r>
          </a:p>
        </p:txBody>
      </p:sp>
      <p:sp>
        <p:nvSpPr>
          <p:cNvPr id="8" name="フリーフォーム: 図形 7">
            <a:extLst>
              <a:ext uri="{FF2B5EF4-FFF2-40B4-BE49-F238E27FC236}">
                <a16:creationId xmlns:a16="http://schemas.microsoft.com/office/drawing/2014/main" id="{B1F43AF7-ABA2-64DF-2037-C0D441627710}"/>
              </a:ext>
            </a:extLst>
          </p:cNvPr>
          <p:cNvSpPr/>
          <p:nvPr userDrawn="1"/>
        </p:nvSpPr>
        <p:spPr>
          <a:xfrm>
            <a:off x="8496000" y="1844824"/>
            <a:ext cx="144000" cy="2879999"/>
          </a:xfrm>
          <a:custGeom>
            <a:avLst/>
            <a:gdLst>
              <a:gd name="connsiteX0" fmla="*/ 0 w 144000"/>
              <a:gd name="connsiteY0" fmla="*/ 0 h 2879999"/>
              <a:gd name="connsiteX1" fmla="*/ 21168 w 144000"/>
              <a:gd name="connsiteY1" fmla="*/ 0 h 2879999"/>
              <a:gd name="connsiteX2" fmla="*/ 144000 w 144000"/>
              <a:gd name="connsiteY2" fmla="*/ 122832 h 2879999"/>
              <a:gd name="connsiteX3" fmla="*/ 144000 w 144000"/>
              <a:gd name="connsiteY3" fmla="*/ 2757168 h 2879999"/>
              <a:gd name="connsiteX4" fmla="*/ 68980 w 144000"/>
              <a:gd name="connsiteY4" fmla="*/ 2870347 h 2879999"/>
              <a:gd name="connsiteX5" fmla="*/ 21173 w 144000"/>
              <a:gd name="connsiteY5" fmla="*/ 2879999 h 2879999"/>
              <a:gd name="connsiteX6" fmla="*/ 0 w 144000"/>
              <a:gd name="connsiteY6" fmla="*/ 2879999 h 287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00" h="2879999">
                <a:moveTo>
                  <a:pt x="0" y="0"/>
                </a:moveTo>
                <a:lnTo>
                  <a:pt x="21168" y="0"/>
                </a:lnTo>
                <a:cubicBezTo>
                  <a:pt x="89006" y="0"/>
                  <a:pt x="144000" y="54994"/>
                  <a:pt x="144000" y="122832"/>
                </a:cubicBezTo>
                <a:lnTo>
                  <a:pt x="144000" y="2757168"/>
                </a:lnTo>
                <a:cubicBezTo>
                  <a:pt x="144000" y="2808047"/>
                  <a:pt x="113066" y="2851701"/>
                  <a:pt x="68980" y="2870347"/>
                </a:cubicBezTo>
                <a:lnTo>
                  <a:pt x="21173" y="2879999"/>
                </a:lnTo>
                <a:lnTo>
                  <a:pt x="0" y="2879999"/>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9" name="直線コネクタ 8">
            <a:extLst>
              <a:ext uri="{FF2B5EF4-FFF2-40B4-BE49-F238E27FC236}">
                <a16:creationId xmlns:a16="http://schemas.microsoft.com/office/drawing/2014/main" id="{05289662-3F6A-94ED-9D48-17E304F11C12}"/>
              </a:ext>
            </a:extLst>
          </p:cNvPr>
          <p:cNvCxnSpPr>
            <a:cxnSpLocks/>
          </p:cNvCxnSpPr>
          <p:nvPr userDrawn="1"/>
        </p:nvCxnSpPr>
        <p:spPr>
          <a:xfrm>
            <a:off x="9417050" y="6619675"/>
            <a:ext cx="0" cy="21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スライド番号プレースホルダー 5">
            <a:extLst>
              <a:ext uri="{FF2B5EF4-FFF2-40B4-BE49-F238E27FC236}">
                <a16:creationId xmlns:a16="http://schemas.microsoft.com/office/drawing/2014/main" id="{BFD16347-08F1-69E9-2E0B-A3597DC94A77}"/>
              </a:ext>
            </a:extLst>
          </p:cNvPr>
          <p:cNvSpPr>
            <a:spLocks noGrp="1"/>
          </p:cNvSpPr>
          <p:nvPr>
            <p:ph type="sldNum" sz="quarter" idx="4"/>
          </p:nvPr>
        </p:nvSpPr>
        <p:spPr>
          <a:xfrm>
            <a:off x="9417050" y="6597350"/>
            <a:ext cx="488949" cy="260649"/>
          </a:xfrm>
          <a:prstGeom prst="rect">
            <a:avLst/>
          </a:prstGeom>
        </p:spPr>
        <p:txBody>
          <a:bodyPr vert="horz" lIns="91440" tIns="45720" rIns="91440" bIns="45720" rtlCol="0" anchor="ctr"/>
          <a:lstStyle>
            <a:lvl1pPr algn="ctr">
              <a:defRPr sz="80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0" lang="ja-JP" altLang="en-US" sz="800" b="0" i="0" u="none" strike="noStrike" kern="1200" cap="none" spc="0" normalizeH="0" baseline="0" noProof="0" smtClean="0">
                <a:ln>
                  <a:noFill/>
                </a:ln>
                <a:solidFill>
                  <a:prstClr val="white"/>
                </a:solidFill>
                <a:effectLst/>
                <a:uLnTx/>
                <a:uFillTx/>
                <a:latin typeface="Calibri" panose="020F0502020204030204"/>
                <a:ea typeface="游ゴシック" panose="020B0400000000000000"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ja-JP" altLang="en-US" sz="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857950133"/>
      </p:ext>
    </p:extLst>
  </p:cSld>
  <p:clrMapOvr>
    <a:masterClrMapping/>
  </p:clrMapOvr>
  <p:extLst>
    <p:ext uri="{DCECCB84-F9BA-43D5-87BE-67443E8EF086}">
      <p15:sldGuideLst xmlns:p15="http://schemas.microsoft.com/office/powerpoint/2012/main">
        <p15:guide id="1" pos="3120">
          <p15:clr>
            <a:srgbClr val="FBAE40"/>
          </p15:clr>
        </p15:guide>
        <p15:guide id="2" orient="horz" pos="2160">
          <p15:clr>
            <a:srgbClr val="FBAE40"/>
          </p15:clr>
        </p15:guide>
        <p15:guide id="3" pos="308">
          <p15:clr>
            <a:srgbClr val="FBAE40"/>
          </p15:clr>
        </p15:guide>
        <p15:guide id="4" pos="593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55E2E8A1-FCBD-59DE-CBCB-97F51E54A855}"/>
              </a:ext>
            </a:extLst>
          </p:cNvPr>
          <p:cNvPicPr>
            <a:picLocks noChangeAspect="1"/>
          </p:cNvPicPr>
          <p:nvPr userDrawn="1"/>
        </p:nvPicPr>
        <p:blipFill>
          <a:blip r:embed="rId2"/>
          <a:stretch>
            <a:fillRect/>
          </a:stretch>
        </p:blipFill>
        <p:spPr>
          <a:xfrm>
            <a:off x="6526134" y="404664"/>
            <a:ext cx="2963370" cy="288000"/>
          </a:xfrm>
          <a:prstGeom prst="rect">
            <a:avLst/>
          </a:prstGeom>
        </p:spPr>
      </p:pic>
      <p:sp>
        <p:nvSpPr>
          <p:cNvPr id="17" name="テキスト ボックス 16">
            <a:extLst>
              <a:ext uri="{FF2B5EF4-FFF2-40B4-BE49-F238E27FC236}">
                <a16:creationId xmlns:a16="http://schemas.microsoft.com/office/drawing/2014/main" id="{B0A4D4B6-ADF9-F9D5-D28C-FE46376AFFDA}"/>
              </a:ext>
            </a:extLst>
          </p:cNvPr>
          <p:cNvSpPr txBox="1"/>
          <p:nvPr userDrawn="1"/>
        </p:nvSpPr>
        <p:spPr>
          <a:xfrm>
            <a:off x="0" y="6597352"/>
            <a:ext cx="9906000" cy="260648"/>
          </a:xfrm>
          <a:prstGeom prst="rect">
            <a:avLst/>
          </a:prstGeom>
          <a:solidFill>
            <a:schemeClr val="accent1"/>
          </a:solidFill>
        </p:spPr>
        <p:txBody>
          <a:bodyPr wrap="none" tIns="0" bIns="36000" anchor="ctr" anchorCtr="0">
            <a:noAutofit/>
          </a:bodyPr>
          <a:lstStyle/>
          <a:p>
            <a:pPr algn="l"/>
            <a:r>
              <a:rPr lang="en-US" altLang="ja-JP" sz="800" b="0" dirty="0">
                <a:solidFill>
                  <a:schemeClr val="bg1"/>
                </a:solidFill>
                <a:latin typeface="+mn-ea"/>
                <a:ea typeface="+mn-ea"/>
              </a:rPr>
              <a:t>Copyright © </a:t>
            </a:r>
            <a:r>
              <a:rPr lang="ja-JP" altLang="en-US" sz="800" b="0" dirty="0">
                <a:solidFill>
                  <a:schemeClr val="bg1"/>
                </a:solidFill>
                <a:latin typeface="+mn-ea"/>
                <a:ea typeface="+mn-ea"/>
              </a:rPr>
              <a:t>東京機器健康保険組合</a:t>
            </a:r>
            <a:r>
              <a:rPr lang="en-US" altLang="ja-JP" sz="800" b="0" dirty="0">
                <a:solidFill>
                  <a:schemeClr val="bg1"/>
                </a:solidFill>
                <a:latin typeface="+mn-ea"/>
                <a:ea typeface="+mn-ea"/>
              </a:rPr>
              <a:t>.</a:t>
            </a:r>
            <a:r>
              <a:rPr lang="ja-JP" altLang="en-US" sz="800" b="0" dirty="0">
                <a:solidFill>
                  <a:schemeClr val="bg1"/>
                </a:solidFill>
                <a:latin typeface="+mn-ea"/>
                <a:ea typeface="+mn-ea"/>
              </a:rPr>
              <a:t> </a:t>
            </a:r>
            <a:r>
              <a:rPr lang="en-US" altLang="ja-JP" sz="800" b="0" dirty="0">
                <a:solidFill>
                  <a:schemeClr val="bg1"/>
                </a:solidFill>
                <a:latin typeface="+mn-ea"/>
                <a:ea typeface="+mn-ea"/>
              </a:rPr>
              <a:t>All rights reserved.</a:t>
            </a:r>
          </a:p>
        </p:txBody>
      </p:sp>
      <p:sp>
        <p:nvSpPr>
          <p:cNvPr id="4" name="フリーフォーム: 図形 3">
            <a:extLst>
              <a:ext uri="{FF2B5EF4-FFF2-40B4-BE49-F238E27FC236}">
                <a16:creationId xmlns:a16="http://schemas.microsoft.com/office/drawing/2014/main" id="{FEAB1922-701B-0B72-4F5B-C13CD95E4B68}"/>
              </a:ext>
            </a:extLst>
          </p:cNvPr>
          <p:cNvSpPr/>
          <p:nvPr userDrawn="1"/>
        </p:nvSpPr>
        <p:spPr>
          <a:xfrm>
            <a:off x="0" y="1844824"/>
            <a:ext cx="8640000" cy="2880000"/>
          </a:xfrm>
          <a:custGeom>
            <a:avLst/>
            <a:gdLst>
              <a:gd name="connsiteX0" fmla="*/ 0 w 8640000"/>
              <a:gd name="connsiteY0" fmla="*/ 0 h 2880000"/>
              <a:gd name="connsiteX1" fmla="*/ 8517168 w 8640000"/>
              <a:gd name="connsiteY1" fmla="*/ 0 h 2880000"/>
              <a:gd name="connsiteX2" fmla="*/ 8640000 w 8640000"/>
              <a:gd name="connsiteY2" fmla="*/ 122832 h 2880000"/>
              <a:gd name="connsiteX3" fmla="*/ 8640000 w 8640000"/>
              <a:gd name="connsiteY3" fmla="*/ 2757168 h 2880000"/>
              <a:gd name="connsiteX4" fmla="*/ 8517168 w 8640000"/>
              <a:gd name="connsiteY4" fmla="*/ 2880000 h 2880000"/>
              <a:gd name="connsiteX5" fmla="*/ 0 w 8640000"/>
              <a:gd name="connsiteY5" fmla="*/ 2880000 h 28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000" h="2880000">
                <a:moveTo>
                  <a:pt x="0" y="0"/>
                </a:moveTo>
                <a:lnTo>
                  <a:pt x="8517168" y="0"/>
                </a:lnTo>
                <a:cubicBezTo>
                  <a:pt x="8585006" y="0"/>
                  <a:pt x="8640000" y="54994"/>
                  <a:pt x="8640000" y="122832"/>
                </a:cubicBezTo>
                <a:lnTo>
                  <a:pt x="8640000" y="2757168"/>
                </a:lnTo>
                <a:cubicBezTo>
                  <a:pt x="8640000" y="2825006"/>
                  <a:pt x="8585006" y="2880000"/>
                  <a:pt x="8517168" y="2880000"/>
                </a:cubicBezTo>
                <a:lnTo>
                  <a:pt x="0" y="2880000"/>
                </a:lnTo>
                <a:close/>
              </a:path>
            </a:pathLst>
          </a:custGeom>
          <a:solidFill>
            <a:schemeClr val="bg1"/>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 name="タイトル 1">
            <a:extLst>
              <a:ext uri="{FF2B5EF4-FFF2-40B4-BE49-F238E27FC236}">
                <a16:creationId xmlns:a16="http://schemas.microsoft.com/office/drawing/2014/main" id="{6AEEC1DD-0ED5-9EC4-F268-84C9A2B3E2FA}"/>
              </a:ext>
            </a:extLst>
          </p:cNvPr>
          <p:cNvSpPr>
            <a:spLocks noGrp="1"/>
          </p:cNvSpPr>
          <p:nvPr>
            <p:ph type="ctrTitle"/>
          </p:nvPr>
        </p:nvSpPr>
        <p:spPr>
          <a:xfrm>
            <a:off x="488950" y="1844824"/>
            <a:ext cx="8178800" cy="2879999"/>
          </a:xfrm>
        </p:spPr>
        <p:txBody>
          <a:bodyPr anchor="ctr">
            <a:normAutofit/>
          </a:bodyPr>
          <a:lstStyle>
            <a:lvl1pPr algn="l">
              <a:defRPr sz="4400" b="1"/>
            </a:lvl1pPr>
          </a:lstStyle>
          <a:p>
            <a:r>
              <a:rPr kumimoji="1" lang="ja-JP" altLang="en-US" dirty="0"/>
              <a:t>マスター タイトルの書式設定</a:t>
            </a:r>
          </a:p>
        </p:txBody>
      </p:sp>
      <p:sp>
        <p:nvSpPr>
          <p:cNvPr id="8" name="フリーフォーム: 図形 7">
            <a:extLst>
              <a:ext uri="{FF2B5EF4-FFF2-40B4-BE49-F238E27FC236}">
                <a16:creationId xmlns:a16="http://schemas.microsoft.com/office/drawing/2014/main" id="{B1F43AF7-ABA2-64DF-2037-C0D441627710}"/>
              </a:ext>
            </a:extLst>
          </p:cNvPr>
          <p:cNvSpPr/>
          <p:nvPr userDrawn="1"/>
        </p:nvSpPr>
        <p:spPr>
          <a:xfrm>
            <a:off x="8496000" y="1844824"/>
            <a:ext cx="144000" cy="2879999"/>
          </a:xfrm>
          <a:custGeom>
            <a:avLst/>
            <a:gdLst>
              <a:gd name="connsiteX0" fmla="*/ 0 w 144000"/>
              <a:gd name="connsiteY0" fmla="*/ 0 h 2879999"/>
              <a:gd name="connsiteX1" fmla="*/ 21168 w 144000"/>
              <a:gd name="connsiteY1" fmla="*/ 0 h 2879999"/>
              <a:gd name="connsiteX2" fmla="*/ 144000 w 144000"/>
              <a:gd name="connsiteY2" fmla="*/ 122832 h 2879999"/>
              <a:gd name="connsiteX3" fmla="*/ 144000 w 144000"/>
              <a:gd name="connsiteY3" fmla="*/ 2757168 h 2879999"/>
              <a:gd name="connsiteX4" fmla="*/ 68980 w 144000"/>
              <a:gd name="connsiteY4" fmla="*/ 2870347 h 2879999"/>
              <a:gd name="connsiteX5" fmla="*/ 21173 w 144000"/>
              <a:gd name="connsiteY5" fmla="*/ 2879999 h 2879999"/>
              <a:gd name="connsiteX6" fmla="*/ 0 w 144000"/>
              <a:gd name="connsiteY6" fmla="*/ 2879999 h 287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00" h="2879999">
                <a:moveTo>
                  <a:pt x="0" y="0"/>
                </a:moveTo>
                <a:lnTo>
                  <a:pt x="21168" y="0"/>
                </a:lnTo>
                <a:cubicBezTo>
                  <a:pt x="89006" y="0"/>
                  <a:pt x="144000" y="54994"/>
                  <a:pt x="144000" y="122832"/>
                </a:cubicBezTo>
                <a:lnTo>
                  <a:pt x="144000" y="2757168"/>
                </a:lnTo>
                <a:cubicBezTo>
                  <a:pt x="144000" y="2808047"/>
                  <a:pt x="113066" y="2851701"/>
                  <a:pt x="68980" y="2870347"/>
                </a:cubicBezTo>
                <a:lnTo>
                  <a:pt x="21173" y="2879999"/>
                </a:lnTo>
                <a:lnTo>
                  <a:pt x="0" y="2879999"/>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cxnSp>
        <p:nvCxnSpPr>
          <p:cNvPr id="9" name="直線コネクタ 8">
            <a:extLst>
              <a:ext uri="{FF2B5EF4-FFF2-40B4-BE49-F238E27FC236}">
                <a16:creationId xmlns:a16="http://schemas.microsoft.com/office/drawing/2014/main" id="{05289662-3F6A-94ED-9D48-17E304F11C12}"/>
              </a:ext>
            </a:extLst>
          </p:cNvPr>
          <p:cNvCxnSpPr>
            <a:cxnSpLocks/>
          </p:cNvCxnSpPr>
          <p:nvPr userDrawn="1"/>
        </p:nvCxnSpPr>
        <p:spPr>
          <a:xfrm>
            <a:off x="9417050" y="6619675"/>
            <a:ext cx="0" cy="21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スライド番号プレースホルダー 5">
            <a:extLst>
              <a:ext uri="{FF2B5EF4-FFF2-40B4-BE49-F238E27FC236}">
                <a16:creationId xmlns:a16="http://schemas.microsoft.com/office/drawing/2014/main" id="{BFD16347-08F1-69E9-2E0B-A3597DC94A77}"/>
              </a:ext>
            </a:extLst>
          </p:cNvPr>
          <p:cNvSpPr>
            <a:spLocks noGrp="1"/>
          </p:cNvSpPr>
          <p:nvPr>
            <p:ph type="sldNum" sz="quarter" idx="4"/>
          </p:nvPr>
        </p:nvSpPr>
        <p:spPr>
          <a:xfrm>
            <a:off x="9417050" y="6597350"/>
            <a:ext cx="488949" cy="260649"/>
          </a:xfrm>
          <a:prstGeom prst="rect">
            <a:avLst/>
          </a:prstGeom>
        </p:spPr>
        <p:txBody>
          <a:bodyPr vert="horz" lIns="91440" tIns="45720" rIns="91440" bIns="45720" rtlCol="0" anchor="ctr"/>
          <a:lstStyle>
            <a:lvl1pPr algn="ctr">
              <a:defRPr sz="800">
                <a:solidFill>
                  <a:schemeClr val="bg1"/>
                </a:solidFill>
              </a:defRPr>
            </a:lvl1pPr>
          </a:lstStyle>
          <a:p>
            <a:fld id="{5B78D6FE-67AD-4265-9FB3-E46CBE0DDACB}" type="slidenum">
              <a:rPr lang="ja-JP" altLang="en-US" smtClean="0"/>
              <a:pPr/>
              <a:t>‹#›</a:t>
            </a:fld>
            <a:endParaRPr lang="ja-JP" altLang="en-US" dirty="0"/>
          </a:p>
        </p:txBody>
      </p:sp>
    </p:spTree>
    <p:extLst>
      <p:ext uri="{BB962C8B-B14F-4D97-AF65-F5344CB8AC3E}">
        <p14:creationId xmlns:p14="http://schemas.microsoft.com/office/powerpoint/2010/main" val="1399363167"/>
      </p:ext>
    </p:extLst>
  </p:cSld>
  <p:clrMapOvr>
    <a:masterClrMapping/>
  </p:clrMapOvr>
  <p:extLst>
    <p:ext uri="{DCECCB84-F9BA-43D5-87BE-67443E8EF086}">
      <p15:sldGuideLst xmlns:p15="http://schemas.microsoft.com/office/powerpoint/2012/main">
        <p15:guide id="1" pos="3120" userDrawn="1">
          <p15:clr>
            <a:srgbClr val="FBAE40"/>
          </p15:clr>
        </p15:guide>
        <p15:guide id="2" orient="horz" pos="2160" userDrawn="1">
          <p15:clr>
            <a:srgbClr val="FBAE40"/>
          </p15:clr>
        </p15:guide>
        <p15:guide id="3" pos="308" userDrawn="1">
          <p15:clr>
            <a:srgbClr val="FBAE40"/>
          </p15:clr>
        </p15:guide>
        <p15:guide id="4" pos="593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C7B7193-5EE2-11D7-5919-6850D7DB2A08}"/>
              </a:ext>
            </a:extLst>
          </p:cNvPr>
          <p:cNvSpPr txBox="1"/>
          <p:nvPr userDrawn="1"/>
        </p:nvSpPr>
        <p:spPr>
          <a:xfrm>
            <a:off x="0" y="6597351"/>
            <a:ext cx="9906000" cy="260648"/>
          </a:xfrm>
          <a:prstGeom prst="rect">
            <a:avLst/>
          </a:prstGeom>
          <a:solidFill>
            <a:schemeClr val="accent1"/>
          </a:solidFill>
        </p:spPr>
        <p:txBody>
          <a:bodyPr wrap="none" tIns="0" bIns="36000" anchor="ctr" anchorCtr="0">
            <a:noAutofit/>
          </a:bodyPr>
          <a:lstStyle/>
          <a:p>
            <a:pPr algn="l"/>
            <a:r>
              <a:rPr lang="en-US" altLang="ja-JP" sz="800" b="0" dirty="0">
                <a:solidFill>
                  <a:schemeClr val="bg1"/>
                </a:solidFill>
                <a:latin typeface="+mn-ea"/>
                <a:ea typeface="+mn-ea"/>
              </a:rPr>
              <a:t>Copyright © </a:t>
            </a:r>
            <a:r>
              <a:rPr lang="ja-JP" altLang="en-US" sz="800" b="0" dirty="0">
                <a:solidFill>
                  <a:schemeClr val="bg1"/>
                </a:solidFill>
                <a:latin typeface="+mn-ea"/>
                <a:ea typeface="+mn-ea"/>
              </a:rPr>
              <a:t>東京機器健康保険組合</a:t>
            </a:r>
            <a:r>
              <a:rPr lang="en-US" altLang="ja-JP" sz="800" b="0" dirty="0">
                <a:solidFill>
                  <a:schemeClr val="bg1"/>
                </a:solidFill>
                <a:latin typeface="+mn-ea"/>
                <a:ea typeface="+mn-ea"/>
              </a:rPr>
              <a:t>.</a:t>
            </a:r>
            <a:r>
              <a:rPr lang="ja-JP" altLang="en-US" sz="800" b="0" dirty="0">
                <a:solidFill>
                  <a:schemeClr val="bg1"/>
                </a:solidFill>
                <a:latin typeface="+mn-ea"/>
                <a:ea typeface="+mn-ea"/>
              </a:rPr>
              <a:t> </a:t>
            </a:r>
            <a:r>
              <a:rPr lang="en-US" altLang="ja-JP" sz="800" b="0" dirty="0">
                <a:solidFill>
                  <a:schemeClr val="bg1"/>
                </a:solidFill>
                <a:latin typeface="+mn-ea"/>
                <a:ea typeface="+mn-ea"/>
              </a:rPr>
              <a:t>All rights reserved.</a:t>
            </a:r>
          </a:p>
        </p:txBody>
      </p:sp>
      <p:sp>
        <p:nvSpPr>
          <p:cNvPr id="11" name="フリーフォーム: 図形 10">
            <a:extLst>
              <a:ext uri="{FF2B5EF4-FFF2-40B4-BE49-F238E27FC236}">
                <a16:creationId xmlns:a16="http://schemas.microsoft.com/office/drawing/2014/main" id="{C293AC98-D6DB-04E5-19C2-EC64581BD79E}"/>
              </a:ext>
            </a:extLst>
          </p:cNvPr>
          <p:cNvSpPr/>
          <p:nvPr userDrawn="1"/>
        </p:nvSpPr>
        <p:spPr>
          <a:xfrm flipH="1">
            <a:off x="344488" y="0"/>
            <a:ext cx="9561512" cy="692696"/>
          </a:xfrm>
          <a:custGeom>
            <a:avLst/>
            <a:gdLst>
              <a:gd name="connsiteX0" fmla="*/ 9561512 w 9561512"/>
              <a:gd name="connsiteY0" fmla="*/ 0 h 692696"/>
              <a:gd name="connsiteX1" fmla="*/ 0 w 9561512"/>
              <a:gd name="connsiteY1" fmla="*/ 0 h 692696"/>
              <a:gd name="connsiteX2" fmla="*/ 0 w 9561512"/>
              <a:gd name="connsiteY2" fmla="*/ 692696 h 692696"/>
              <a:gd name="connsiteX3" fmla="*/ 921512 w 9561512"/>
              <a:gd name="connsiteY3" fmla="*/ 692696 h 692696"/>
              <a:gd name="connsiteX4" fmla="*/ 8517168 w 9561512"/>
              <a:gd name="connsiteY4" fmla="*/ 692696 h 692696"/>
              <a:gd name="connsiteX5" fmla="*/ 9438680 w 9561512"/>
              <a:gd name="connsiteY5" fmla="*/ 692696 h 692696"/>
              <a:gd name="connsiteX6" fmla="*/ 9561512 w 9561512"/>
              <a:gd name="connsiteY6" fmla="*/ 569864 h 69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61512" h="692696">
                <a:moveTo>
                  <a:pt x="9561512" y="0"/>
                </a:moveTo>
                <a:lnTo>
                  <a:pt x="0" y="0"/>
                </a:lnTo>
                <a:lnTo>
                  <a:pt x="0" y="692696"/>
                </a:lnTo>
                <a:lnTo>
                  <a:pt x="921512" y="692696"/>
                </a:lnTo>
                <a:lnTo>
                  <a:pt x="8517168" y="692696"/>
                </a:lnTo>
                <a:lnTo>
                  <a:pt x="9438680" y="692696"/>
                </a:lnTo>
                <a:cubicBezTo>
                  <a:pt x="9506518" y="692696"/>
                  <a:pt x="9561512" y="637702"/>
                  <a:pt x="9561512" y="569864"/>
                </a:cubicBezTo>
                <a:close/>
              </a:path>
            </a:pathLst>
          </a:custGeom>
          <a:solidFill>
            <a:schemeClr val="bg1"/>
          </a:solidFill>
          <a:ln>
            <a:solidFill>
              <a:schemeClr val="bg1">
                <a:lumMod val="8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4" name="フリーフォーム: 図形 13">
            <a:extLst>
              <a:ext uri="{FF2B5EF4-FFF2-40B4-BE49-F238E27FC236}">
                <a16:creationId xmlns:a16="http://schemas.microsoft.com/office/drawing/2014/main" id="{94B6892C-C4C0-9292-8FF0-A156821DA397}"/>
              </a:ext>
            </a:extLst>
          </p:cNvPr>
          <p:cNvSpPr/>
          <p:nvPr userDrawn="1"/>
        </p:nvSpPr>
        <p:spPr>
          <a:xfrm>
            <a:off x="344504" y="0"/>
            <a:ext cx="144000" cy="692696"/>
          </a:xfrm>
          <a:custGeom>
            <a:avLst/>
            <a:gdLst>
              <a:gd name="connsiteX0" fmla="*/ 0 w 144000"/>
              <a:gd name="connsiteY0" fmla="*/ 0 h 692696"/>
              <a:gd name="connsiteX1" fmla="*/ 144000 w 144000"/>
              <a:gd name="connsiteY1" fmla="*/ 0 h 692696"/>
              <a:gd name="connsiteX2" fmla="*/ 144000 w 144000"/>
              <a:gd name="connsiteY2" fmla="*/ 692696 h 692696"/>
              <a:gd name="connsiteX3" fmla="*/ 122832 w 144000"/>
              <a:gd name="connsiteY3" fmla="*/ 692696 h 692696"/>
              <a:gd name="connsiteX4" fmla="*/ 0 w 144000"/>
              <a:gd name="connsiteY4" fmla="*/ 569864 h 692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00" h="692696">
                <a:moveTo>
                  <a:pt x="0" y="0"/>
                </a:moveTo>
                <a:lnTo>
                  <a:pt x="144000" y="0"/>
                </a:lnTo>
                <a:lnTo>
                  <a:pt x="144000" y="692696"/>
                </a:lnTo>
                <a:lnTo>
                  <a:pt x="122832" y="692696"/>
                </a:lnTo>
                <a:cubicBezTo>
                  <a:pt x="54994" y="692696"/>
                  <a:pt x="0" y="637702"/>
                  <a:pt x="0" y="569864"/>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 name="タイトル 1">
            <a:extLst>
              <a:ext uri="{FF2B5EF4-FFF2-40B4-BE49-F238E27FC236}">
                <a16:creationId xmlns:a16="http://schemas.microsoft.com/office/drawing/2014/main" id="{9C7F6453-8FA6-AACD-2D9C-B50FB6C03471}"/>
              </a:ext>
            </a:extLst>
          </p:cNvPr>
          <p:cNvSpPr>
            <a:spLocks noGrp="1"/>
          </p:cNvSpPr>
          <p:nvPr>
            <p:ph type="title"/>
          </p:nvPr>
        </p:nvSpPr>
        <p:spPr>
          <a:xfrm>
            <a:off x="488950" y="1"/>
            <a:ext cx="8928100" cy="692696"/>
          </a:xfrm>
        </p:spPr>
        <p:txBody>
          <a:bodyPr anchor="ctr">
            <a:normAutofit/>
          </a:bodyPr>
          <a:lstStyle>
            <a:lvl1pPr>
              <a:defRPr sz="2400" b="1"/>
            </a:lvl1pPr>
          </a:lstStyle>
          <a:p>
            <a:r>
              <a:rPr kumimoji="1" lang="ja-JP" altLang="en-US" dirty="0"/>
              <a:t>マスター タイトルの書式設定</a:t>
            </a:r>
          </a:p>
        </p:txBody>
      </p:sp>
      <p:pic>
        <p:nvPicPr>
          <p:cNvPr id="15" name="図 14">
            <a:extLst>
              <a:ext uri="{FF2B5EF4-FFF2-40B4-BE49-F238E27FC236}">
                <a16:creationId xmlns:a16="http://schemas.microsoft.com/office/drawing/2014/main" id="{0C8F0159-835F-98B8-B037-B65ED5BDB05A}"/>
              </a:ext>
            </a:extLst>
          </p:cNvPr>
          <p:cNvPicPr>
            <a:picLocks noChangeAspect="1"/>
          </p:cNvPicPr>
          <p:nvPr userDrawn="1"/>
        </p:nvPicPr>
        <p:blipFill>
          <a:blip r:embed="rId2"/>
          <a:stretch>
            <a:fillRect/>
          </a:stretch>
        </p:blipFill>
        <p:spPr>
          <a:xfrm>
            <a:off x="7627016" y="404664"/>
            <a:ext cx="2222528" cy="216000"/>
          </a:xfrm>
          <a:prstGeom prst="rect">
            <a:avLst/>
          </a:prstGeom>
        </p:spPr>
      </p:pic>
      <p:sp>
        <p:nvSpPr>
          <p:cNvPr id="5" name="スライド番号プレースホルダー 4">
            <a:extLst>
              <a:ext uri="{FF2B5EF4-FFF2-40B4-BE49-F238E27FC236}">
                <a16:creationId xmlns:a16="http://schemas.microsoft.com/office/drawing/2014/main" id="{00A7802A-5FA2-48CA-F35A-BE73351EE2F9}"/>
              </a:ext>
            </a:extLst>
          </p:cNvPr>
          <p:cNvSpPr>
            <a:spLocks noGrp="1"/>
          </p:cNvSpPr>
          <p:nvPr>
            <p:ph type="sldNum" sz="quarter" idx="12"/>
          </p:nvPr>
        </p:nvSpPr>
        <p:spPr>
          <a:xfrm>
            <a:off x="9417050" y="6597351"/>
            <a:ext cx="488950" cy="260648"/>
          </a:xfrm>
        </p:spPr>
        <p:txBody>
          <a:bodyPr wrap="none"/>
          <a:lstStyle>
            <a:lvl1pPr algn="ctr">
              <a:defRPr sz="800">
                <a:solidFill>
                  <a:schemeClr val="bg1"/>
                </a:solidFill>
              </a:defRPr>
            </a:lvl1pPr>
          </a:lstStyle>
          <a:p>
            <a:fld id="{5B78D6FE-67AD-4265-9FB3-E46CBE0DDACB}" type="slidenum">
              <a:rPr lang="ja-JP" altLang="en-US" smtClean="0"/>
              <a:pPr/>
              <a:t>‹#›</a:t>
            </a:fld>
            <a:endParaRPr lang="ja-JP" altLang="en-US" dirty="0"/>
          </a:p>
        </p:txBody>
      </p:sp>
      <p:cxnSp>
        <p:nvCxnSpPr>
          <p:cNvPr id="17" name="直線コネクタ 16">
            <a:extLst>
              <a:ext uri="{FF2B5EF4-FFF2-40B4-BE49-F238E27FC236}">
                <a16:creationId xmlns:a16="http://schemas.microsoft.com/office/drawing/2014/main" id="{85F9B231-21D9-AE1B-868C-0E04AF6ECFE4}"/>
              </a:ext>
            </a:extLst>
          </p:cNvPr>
          <p:cNvCxnSpPr>
            <a:cxnSpLocks/>
          </p:cNvCxnSpPr>
          <p:nvPr userDrawn="1"/>
        </p:nvCxnSpPr>
        <p:spPr>
          <a:xfrm>
            <a:off x="9417050" y="6619675"/>
            <a:ext cx="0" cy="21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2530922"/>
      </p:ext>
    </p:extLst>
  </p:cSld>
  <p:clrMapOvr>
    <a:masterClrMapping/>
  </p:clrMapOvr>
  <p:extLst>
    <p:ext uri="{DCECCB84-F9BA-43D5-87BE-67443E8EF086}">
      <p15:sldGuideLst xmlns:p15="http://schemas.microsoft.com/office/powerpoint/2012/main">
        <p15:guide id="1" pos="3120" userDrawn="1">
          <p15:clr>
            <a:srgbClr val="FBAE40"/>
          </p15:clr>
        </p15:guide>
        <p15:guide id="2" orient="horz" pos="2160" userDrawn="1">
          <p15:clr>
            <a:srgbClr val="FBAE40"/>
          </p15:clr>
        </p15:guide>
        <p15:guide id="3" pos="308" userDrawn="1">
          <p15:clr>
            <a:srgbClr val="FBAE40"/>
          </p15:clr>
        </p15:guide>
        <p15:guide id="4" pos="5932" userDrawn="1">
          <p15:clr>
            <a:srgbClr val="FBAE40"/>
          </p15:clr>
        </p15:guide>
        <p15:guide id="5" orient="horz" pos="3974" userDrawn="1">
          <p15:clr>
            <a:srgbClr val="FBAE40"/>
          </p15:clr>
        </p15:guide>
        <p15:guide id="6" orient="horz" pos="61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FEC18CE-9B8B-7D04-30E8-EC8FC49E0DB3}"/>
              </a:ext>
            </a:extLst>
          </p:cNvPr>
          <p:cNvSpPr>
            <a:spLocks noGrp="1"/>
          </p:cNvSpPr>
          <p:nvPr>
            <p:ph type="dt" sz="half" idx="10"/>
          </p:nvPr>
        </p:nvSpPr>
        <p:spPr/>
        <p:txBody>
          <a:bodyPr/>
          <a:lstStyle/>
          <a:p>
            <a:fld id="{8FEC6C00-89D5-4829-BDC2-9B13ECF990CF}" type="datetimeFigureOut">
              <a:rPr kumimoji="1" lang="ja-JP" altLang="en-US" smtClean="0"/>
              <a:t>2026/4/7</a:t>
            </a:fld>
            <a:endParaRPr kumimoji="1" lang="ja-JP" altLang="en-US"/>
          </a:p>
        </p:txBody>
      </p:sp>
      <p:sp>
        <p:nvSpPr>
          <p:cNvPr id="3" name="フッター プレースホルダー 2">
            <a:extLst>
              <a:ext uri="{FF2B5EF4-FFF2-40B4-BE49-F238E27FC236}">
                <a16:creationId xmlns:a16="http://schemas.microsoft.com/office/drawing/2014/main" id="{5B3843BE-F665-32E8-C41F-9D0BFBAAE11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CDA0EC7-8358-E180-F303-4731A2BA4E70}"/>
              </a:ext>
            </a:extLst>
          </p:cNvPr>
          <p:cNvSpPr>
            <a:spLocks noGrp="1"/>
          </p:cNvSpPr>
          <p:nvPr>
            <p:ph type="sldNum" sz="quarter" idx="12"/>
          </p:nvPr>
        </p:nvSpPr>
        <p:spPr/>
        <p:txBody>
          <a:bodyPr/>
          <a:lstStyle/>
          <a:p>
            <a:fld id="{5B78D6FE-67AD-4265-9FB3-E46CBE0DDACB}" type="slidenum">
              <a:rPr kumimoji="1" lang="ja-JP" altLang="en-US" smtClean="0"/>
              <a:t>‹#›</a:t>
            </a:fld>
            <a:endParaRPr kumimoji="1" lang="ja-JP" altLang="en-US"/>
          </a:p>
        </p:txBody>
      </p:sp>
    </p:spTree>
    <p:extLst>
      <p:ext uri="{BB962C8B-B14F-4D97-AF65-F5344CB8AC3E}">
        <p14:creationId xmlns:p14="http://schemas.microsoft.com/office/powerpoint/2010/main" val="1413797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2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98EE339-6D76-4B78-A2CE-711CDE4DAFD1}" type="datetime1">
              <a:rPr kumimoji="1" lang="ja-JP" altLang="en-US" smtClean="0"/>
              <a:t>2026/4/7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324ECDF-969A-4094-AFB5-79C6551334BF}" type="slidenum">
              <a:rPr kumimoji="1" lang="ja-JP" altLang="en-US" smtClean="0"/>
              <a:t>‹#›</a:t>
            </a:fld>
            <a:endParaRPr kumimoji="1" lang="ja-JP" altLang="en-US"/>
          </a:p>
        </p:txBody>
      </p:sp>
    </p:spTree>
    <p:extLst>
      <p:ext uri="{BB962C8B-B14F-4D97-AF65-F5344CB8AC3E}">
        <p14:creationId xmlns:p14="http://schemas.microsoft.com/office/powerpoint/2010/main" val="1244319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09856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95619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7462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7103879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4732D98-8445-6F41-E8A7-4E20411DF708}"/>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4" name="日付プレースホルダー 3">
            <a:extLst>
              <a:ext uri="{FF2B5EF4-FFF2-40B4-BE49-F238E27FC236}">
                <a16:creationId xmlns:a16="http://schemas.microsoft.com/office/drawing/2014/main" id="{6002D3F3-A3DE-2CDC-F0E7-3DEEFF237C8A}"/>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8FEC6C00-89D5-4829-BDC2-9B13ECF990CF}" type="datetimeFigureOut">
              <a:rPr kumimoji="1" lang="ja-JP" altLang="en-US" smtClean="0"/>
              <a:t>2026/4/7</a:t>
            </a:fld>
            <a:endParaRPr kumimoji="1" lang="ja-JP" altLang="en-US"/>
          </a:p>
        </p:txBody>
      </p:sp>
      <p:sp>
        <p:nvSpPr>
          <p:cNvPr id="5" name="フッター プレースホルダー 4">
            <a:extLst>
              <a:ext uri="{FF2B5EF4-FFF2-40B4-BE49-F238E27FC236}">
                <a16:creationId xmlns:a16="http://schemas.microsoft.com/office/drawing/2014/main" id="{10857B00-DDC2-3794-14D2-DA84AAE00DBA}"/>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7628396-453D-5E0E-11A6-D7CF87165E33}"/>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5B78D6FE-67AD-4265-9FB3-E46CBE0DDACB}" type="slidenum">
              <a:rPr kumimoji="1" lang="ja-JP" altLang="en-US" smtClean="0"/>
              <a:t>‹#›</a:t>
            </a:fld>
            <a:endParaRPr kumimoji="1" lang="ja-JP" altLang="en-US"/>
          </a:p>
        </p:txBody>
      </p:sp>
    </p:spTree>
    <p:extLst>
      <p:ext uri="{BB962C8B-B14F-4D97-AF65-F5344CB8AC3E}">
        <p14:creationId xmlns:p14="http://schemas.microsoft.com/office/powerpoint/2010/main" val="2009592192"/>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4" r:id="rId3"/>
    <p:sldLayoutId id="2147483655" r:id="rId4"/>
    <p:sldLayoutId id="2147483657" r:id="rId5"/>
  </p:sldLayoutIdLst>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0" indent="0" algn="l" defTabSz="742950" rtl="0" eaLnBrk="1" latinLnBrk="0" hangingPunct="1">
        <a:lnSpc>
          <a:spcPct val="90000"/>
        </a:lnSpc>
        <a:spcBef>
          <a:spcPts val="813"/>
        </a:spcBef>
        <a:buFont typeface="Arial" panose="020B0604020202020204" pitchFamily="34" charset="0"/>
        <a:buNone/>
        <a:defRPr kumimoji="1" sz="2275" kern="1200">
          <a:solidFill>
            <a:schemeClr val="tx1"/>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kumimoji="1" sz="1950"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kumimoji="1" sz="1625"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kumimoji="1" sz="1463"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8FEC6C00-89D5-4829-BDC2-9B13ECF990CF}" type="datetimeFigureOut">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2026/4/7</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5B78D6FE-67AD-4265-9FB3-E46CBE0DDACB}"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84122474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emf"/></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8.jp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38.sv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2.svg"/><Relationship Id="rId11" Type="http://schemas.openxmlformats.org/officeDocument/2006/relationships/image" Target="../media/image25.png"/><Relationship Id="rId5" Type="http://schemas.openxmlformats.org/officeDocument/2006/relationships/image" Target="../media/image22.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24.png"/><Relationship Id="rId14" Type="http://schemas.openxmlformats.org/officeDocument/2006/relationships/image" Target="../media/image9.sv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jpeg"/><Relationship Id="rId7" Type="http://schemas.openxmlformats.org/officeDocument/2006/relationships/image" Target="../media/image44.sv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9.png"/><Relationship Id="rId11" Type="http://schemas.openxmlformats.org/officeDocument/2006/relationships/image" Target="../media/image48.svg"/><Relationship Id="rId5" Type="http://schemas.openxmlformats.org/officeDocument/2006/relationships/image" Target="../media/image42.svg"/><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46.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svg"/><Relationship Id="rId5" Type="http://schemas.openxmlformats.org/officeDocument/2006/relationships/image" Target="../media/image5.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9.sv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3.svg"/><Relationship Id="rId11"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ja-JP" altLang="en-US" dirty="0"/>
              <a:t>健康保険組合加入のご案内</a:t>
            </a:r>
          </a:p>
        </p:txBody>
      </p:sp>
      <p:sp>
        <p:nvSpPr>
          <p:cNvPr id="3" name="スライド番号プレースホルダー 2"/>
          <p:cNvSpPr>
            <a:spLocks noGrp="1"/>
          </p:cNvSpPr>
          <p:nvPr>
            <p:ph type="sldNum" sz="quarter" idx="4294967295"/>
          </p:nvPr>
        </p:nvSpPr>
        <p:spPr>
          <a:xfrm>
            <a:off x="7677150" y="6356350"/>
            <a:ext cx="222885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24ECDF-969A-4094-AFB5-79C6551334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0</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4" name="タイトル 1"/>
          <p:cNvSpPr txBox="1">
            <a:spLocks/>
          </p:cNvSpPr>
          <p:nvPr/>
        </p:nvSpPr>
        <p:spPr>
          <a:xfrm>
            <a:off x="381000" y="2175000"/>
            <a:ext cx="91440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ja-JP" altLang="en-US" sz="44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j-cs"/>
            </a:endParaRPr>
          </a:p>
        </p:txBody>
      </p:sp>
      <p:sp>
        <p:nvSpPr>
          <p:cNvPr id="8" name="タイトル 1"/>
          <p:cNvSpPr txBox="1">
            <a:spLocks/>
          </p:cNvSpPr>
          <p:nvPr/>
        </p:nvSpPr>
        <p:spPr>
          <a:xfrm>
            <a:off x="381000" y="4138368"/>
            <a:ext cx="9144000" cy="58677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ja-JP" altLang="en-US" sz="20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j-cs"/>
            </a:endParaRPr>
          </a:p>
        </p:txBody>
      </p:sp>
    </p:spTree>
    <p:extLst>
      <p:ext uri="{BB962C8B-B14F-4D97-AF65-F5344CB8AC3E}">
        <p14:creationId xmlns:p14="http://schemas.microsoft.com/office/powerpoint/2010/main" val="1202154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88504" y="980728"/>
            <a:ext cx="8928546" cy="646331"/>
          </a:xfrm>
          <a:prstGeom prst="rect">
            <a:avLst/>
          </a:prstGeom>
          <a:noFill/>
        </p:spPr>
        <p:txBody>
          <a:bodyPr wrap="square" rtlCol="0">
            <a:spAutoFit/>
          </a:bodyPr>
          <a:lstStyle>
            <a:defPPr>
              <a:defRPr lang="ja-JP"/>
            </a:defPPr>
            <a:lvl1pPr>
              <a:spcBef>
                <a:spcPct val="0"/>
              </a:spcBef>
              <a:buNone/>
              <a:defRPr>
                <a:latin typeface="+mj-lt"/>
                <a:ea typeface="+mj-ea"/>
                <a:cs typeface="+mj-cs"/>
              </a:defRPr>
            </a:lvl1pPr>
          </a:lstStyle>
          <a:p>
            <a:r>
              <a:rPr lang="ja-JP" altLang="en-US" dirty="0"/>
              <a:t>被保険者・被扶養者の医療機関での受診情報や健診データを活用した、健康管理や疾病予防、重症化予防などの保健事業を通じて皆さまの健康の保持・増進に努めています。</a:t>
            </a:r>
            <a:endParaRPr lang="en-US" altLang="ja-JP" dirty="0"/>
          </a:p>
        </p:txBody>
      </p:sp>
      <p:sp>
        <p:nvSpPr>
          <p:cNvPr id="5" name="タイトル 4">
            <a:extLst>
              <a:ext uri="{FF2B5EF4-FFF2-40B4-BE49-F238E27FC236}">
                <a16:creationId xmlns:a16="http://schemas.microsoft.com/office/drawing/2014/main" id="{D380A53C-1536-0AE2-05F8-3EA8CB87515B}"/>
              </a:ext>
            </a:extLst>
          </p:cNvPr>
          <p:cNvSpPr>
            <a:spLocks noGrp="1"/>
          </p:cNvSpPr>
          <p:nvPr>
            <p:ph type="title"/>
          </p:nvPr>
        </p:nvSpPr>
        <p:spPr>
          <a:xfrm>
            <a:off x="488950" y="1"/>
            <a:ext cx="8928100" cy="692696"/>
          </a:xfrm>
        </p:spPr>
        <p:txBody>
          <a:bodyPr/>
          <a:lstStyle/>
          <a:p>
            <a:r>
              <a:rPr lang="ja-JP" altLang="en-US" dirty="0"/>
              <a:t>４</a:t>
            </a:r>
            <a:r>
              <a:rPr lang="en-US" altLang="ja-JP" dirty="0"/>
              <a:t>.</a:t>
            </a:r>
            <a:r>
              <a:rPr lang="ja-JP" altLang="en-US" dirty="0"/>
              <a:t>データヘルス事業に取り組んでいます</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9</a:t>
            </a:fld>
            <a:endParaRPr lang="ja-JP" altLang="en-US" dirty="0"/>
          </a:p>
        </p:txBody>
      </p:sp>
      <p:sp>
        <p:nvSpPr>
          <p:cNvPr id="15" name="タイトル 1"/>
          <p:cNvSpPr txBox="1">
            <a:spLocks/>
          </p:cNvSpPr>
          <p:nvPr/>
        </p:nvSpPr>
        <p:spPr>
          <a:xfrm>
            <a:off x="2648744" y="2492896"/>
            <a:ext cx="6264696" cy="72008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100" dirty="0">
              <a:latin typeface="HG丸ｺﾞｼｯｸM-PRO" panose="020F0600000000000000" pitchFamily="50" charset="-128"/>
              <a:ea typeface="HG丸ｺﾞｼｯｸM-PRO" panose="020F0600000000000000"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4076394328"/>
              </p:ext>
            </p:extLst>
          </p:nvPr>
        </p:nvGraphicFramePr>
        <p:xfrm>
          <a:off x="488504" y="1700808"/>
          <a:ext cx="8928992" cy="4605286"/>
        </p:xfrm>
        <a:graphic>
          <a:graphicData uri="http://schemas.openxmlformats.org/drawingml/2006/table">
            <a:tbl>
              <a:tblPr firstRow="1" bandRow="1">
                <a:tableStyleId>{5C22544A-7EE6-4342-B048-85BDC9FD1C3A}</a:tableStyleId>
              </a:tblPr>
              <a:tblGrid>
                <a:gridCol w="2759393">
                  <a:extLst>
                    <a:ext uri="{9D8B030D-6E8A-4147-A177-3AD203B41FA5}">
                      <a16:colId xmlns:a16="http://schemas.microsoft.com/office/drawing/2014/main" val="2077976488"/>
                    </a:ext>
                  </a:extLst>
                </a:gridCol>
                <a:gridCol w="6169599">
                  <a:extLst>
                    <a:ext uri="{9D8B030D-6E8A-4147-A177-3AD203B41FA5}">
                      <a16:colId xmlns:a16="http://schemas.microsoft.com/office/drawing/2014/main" val="152092265"/>
                    </a:ext>
                  </a:extLst>
                </a:gridCol>
              </a:tblGrid>
              <a:tr h="432000">
                <a:tc>
                  <a:txBody>
                    <a:bodyPr/>
                    <a:lstStyle/>
                    <a:p>
                      <a:pPr algn="ctr">
                        <a:lnSpc>
                          <a:spcPct val="120000"/>
                        </a:lnSpc>
                      </a:pPr>
                      <a:r>
                        <a:rPr kumimoji="1" lang="ja-JP" altLang="en-US" sz="1600" dirty="0"/>
                        <a:t>名　称</a:t>
                      </a:r>
                    </a:p>
                  </a:txBody>
                  <a:tcPr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lnSpc>
                          <a:spcPct val="120000"/>
                        </a:lnSpc>
                      </a:pPr>
                      <a:r>
                        <a:rPr kumimoji="1" lang="ja-JP" altLang="en-US" sz="1600" dirty="0"/>
                        <a:t>内　容</a:t>
                      </a:r>
                    </a:p>
                  </a:txBody>
                  <a:tcPr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15753069"/>
                  </a:ext>
                </a:extLst>
              </a:tr>
              <a:tr h="360000">
                <a:tc>
                  <a:txBody>
                    <a:bodyPr/>
                    <a:lstStyle/>
                    <a:p>
                      <a:pPr>
                        <a:lnSpc>
                          <a:spcPct val="120000"/>
                        </a:lnSpc>
                      </a:pPr>
                      <a:r>
                        <a:rPr kumimoji="1" lang="ja-JP" altLang="en-US" sz="1600" b="1" dirty="0"/>
                        <a:t>健診受診勧奨通知</a:t>
                      </a:r>
                      <a:endParaRPr kumimoji="1" lang="en-US" altLang="ja-JP" sz="1600" b="1" dirty="0"/>
                    </a:p>
                  </a:txBody>
                  <a:tcPr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20000"/>
                        </a:lnSpc>
                      </a:pPr>
                      <a:r>
                        <a:rPr kumimoji="1" lang="ja-JP" altLang="en-US" sz="1200" dirty="0"/>
                        <a:t>被扶養者の方に健康診断の受診勧奨通知を送付</a:t>
                      </a:r>
                    </a:p>
                  </a:txBody>
                  <a:tcPr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8934415"/>
                  </a:ext>
                </a:extLst>
              </a:tr>
              <a:tr h="504000">
                <a:tc>
                  <a:txBody>
                    <a:bodyPr/>
                    <a:lstStyle/>
                    <a:p>
                      <a:pPr>
                        <a:lnSpc>
                          <a:spcPct val="120000"/>
                        </a:lnSpc>
                      </a:pPr>
                      <a:r>
                        <a:rPr kumimoji="1" lang="ja-JP" altLang="en-US" sz="1600" b="1" dirty="0"/>
                        <a:t>特定保健指導</a:t>
                      </a:r>
                      <a:endParaRPr kumimoji="1" lang="en-US" altLang="ja-JP" sz="1600" b="1" dirty="0"/>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20000"/>
                        </a:lnSpc>
                      </a:pPr>
                      <a:r>
                        <a:rPr kumimoji="1" lang="ja-JP" altLang="en-US" sz="1200" dirty="0"/>
                        <a:t>健診結果から、メタボリックシンドローム（内臓脂肪症候群）の予防と改善を行うため、健診機関、事業所訪問、インターネット等で特定保健指導を実施</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5939105"/>
                  </a:ext>
                </a:extLst>
              </a:tr>
              <a:tr h="720000">
                <a:tc>
                  <a:txBody>
                    <a:bodyPr/>
                    <a:lstStyle/>
                    <a:p>
                      <a:pPr>
                        <a:lnSpc>
                          <a:spcPct val="120000"/>
                        </a:lnSpc>
                      </a:pPr>
                      <a:r>
                        <a:rPr kumimoji="1" lang="ja-JP" altLang="en-US" sz="1600" b="1" dirty="0"/>
                        <a:t>健診異常値未受診者への</a:t>
                      </a:r>
                      <a:endParaRPr kumimoji="1" lang="en-US" altLang="ja-JP" sz="1600" b="1" dirty="0"/>
                    </a:p>
                    <a:p>
                      <a:pPr>
                        <a:lnSpc>
                          <a:spcPct val="120000"/>
                        </a:lnSpc>
                      </a:pPr>
                      <a:r>
                        <a:rPr kumimoji="1" lang="ja-JP" altLang="en-US" sz="1600" b="1" dirty="0"/>
                        <a:t>受診勧奨通知</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kumimoji="1" lang="ja-JP" altLang="en-US" sz="1200" dirty="0"/>
                        <a:t>健診データおよび医療データから、「血圧」「血糖」「脂質」「腎機能（</a:t>
                      </a:r>
                      <a:r>
                        <a:rPr kumimoji="1" lang="en-US" altLang="ja-JP" sz="1200" dirty="0" err="1"/>
                        <a:t>eGFR</a:t>
                      </a:r>
                      <a:r>
                        <a:rPr kumimoji="1" lang="ja-JP" altLang="en-US" sz="1200" dirty="0"/>
                        <a:t>値）」が基準値以上の方に、医療機関への受診勧奨通知を送付</a:t>
                      </a:r>
                      <a:endParaRPr kumimoji="1" lang="en-US" altLang="ja-JP" sz="1200" dirty="0"/>
                    </a:p>
                    <a:p>
                      <a:pPr marL="0" marR="0" indent="0" algn="l" defTabSz="914400" rtl="0" eaLnBrk="1" fontAlgn="auto" latinLnBrk="0" hangingPunct="1">
                        <a:lnSpc>
                          <a:spcPct val="120000"/>
                        </a:lnSpc>
                        <a:spcBef>
                          <a:spcPts val="0"/>
                        </a:spcBef>
                        <a:spcAft>
                          <a:spcPts val="0"/>
                        </a:spcAft>
                        <a:buClrTx/>
                        <a:buSzTx/>
                        <a:buFontTx/>
                        <a:buNone/>
                        <a:tabLst/>
                        <a:defRPr/>
                      </a:pPr>
                      <a:r>
                        <a:rPr kumimoji="1" lang="ja-JP" altLang="en-US" sz="1200" dirty="0"/>
                        <a:t>さらに医療機関への受診が確認できない方は、医師によるコメント入りの受診勧奨通知を送付</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989811"/>
                  </a:ext>
                </a:extLst>
              </a:tr>
              <a:tr h="648000">
                <a:tc>
                  <a:txBody>
                    <a:bodyPr/>
                    <a:lstStyle/>
                    <a:p>
                      <a:pPr>
                        <a:lnSpc>
                          <a:spcPct val="120000"/>
                        </a:lnSpc>
                      </a:pPr>
                      <a:r>
                        <a:rPr kumimoji="1" lang="ja-JP" altLang="en-US" sz="1600" b="1" dirty="0"/>
                        <a:t>生活習慣病治療中断者</a:t>
                      </a:r>
                      <a:endParaRPr kumimoji="1" lang="en-US" altLang="ja-JP" sz="1600" b="1" dirty="0"/>
                    </a:p>
                    <a:p>
                      <a:pPr>
                        <a:lnSpc>
                          <a:spcPct val="120000"/>
                        </a:lnSpc>
                      </a:pPr>
                      <a:r>
                        <a:rPr kumimoji="1" lang="ja-JP" altLang="en-US" sz="1600" b="1" dirty="0"/>
                        <a:t>受診勧奨通知</a:t>
                      </a:r>
                      <a:endParaRPr kumimoji="1" lang="en-US" altLang="ja-JP" sz="1600" b="1" dirty="0"/>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20000"/>
                        </a:lnSpc>
                      </a:pPr>
                      <a:r>
                        <a:rPr kumimoji="1" lang="ja-JP" altLang="en-US" sz="1200" dirty="0"/>
                        <a:t>医療</a:t>
                      </a:r>
                      <a:r>
                        <a:rPr kumimoji="1" lang="ja-JP" altLang="en-US" sz="1200" dirty="0" smtClean="0"/>
                        <a:t>データから、</a:t>
                      </a:r>
                      <a:r>
                        <a:rPr kumimoji="1" lang="ja-JP" altLang="en-US" sz="1200" dirty="0"/>
                        <a:t>「血圧」「血糖」「脂質」の治療薬を服薬中の方で、</a:t>
                      </a:r>
                      <a:r>
                        <a:rPr kumimoji="1" lang="en-US" altLang="ja-JP" sz="1200" dirty="0"/>
                        <a:t>3</a:t>
                      </a:r>
                      <a:r>
                        <a:rPr kumimoji="1" lang="ja-JP" altLang="en-US" sz="1200" dirty="0"/>
                        <a:t>ヶ月以上受診履歴がない方に、受診勧奨通知を送付</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7284100"/>
                  </a:ext>
                </a:extLst>
              </a:tr>
              <a:tr h="648000">
                <a:tc>
                  <a:txBody>
                    <a:bodyPr/>
                    <a:lstStyle/>
                    <a:p>
                      <a:pPr>
                        <a:lnSpc>
                          <a:spcPct val="120000"/>
                        </a:lnSpc>
                      </a:pPr>
                      <a:r>
                        <a:rPr kumimoji="1" lang="ja-JP" altLang="en-US" sz="1600" b="1" dirty="0"/>
                        <a:t>要精密（がん検診）受診</a:t>
                      </a:r>
                      <a:endParaRPr kumimoji="1" lang="en-US" altLang="ja-JP" sz="1600" b="1" dirty="0"/>
                    </a:p>
                    <a:p>
                      <a:pPr>
                        <a:lnSpc>
                          <a:spcPct val="120000"/>
                        </a:lnSpc>
                      </a:pPr>
                      <a:r>
                        <a:rPr kumimoji="1" lang="ja-JP" altLang="en-US" sz="1600" b="1" dirty="0"/>
                        <a:t>勧奨通知</a:t>
                      </a:r>
                      <a:endParaRPr kumimoji="1" lang="en-US" altLang="ja-JP" sz="1600" b="1" dirty="0"/>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kumimoji="1" lang="ja-JP" altLang="en-US" sz="1200" dirty="0"/>
                        <a:t>健診</a:t>
                      </a:r>
                      <a:r>
                        <a:rPr kumimoji="1" lang="ja-JP" altLang="en-US" sz="1200" dirty="0" smtClean="0"/>
                        <a:t>結果から、</a:t>
                      </a:r>
                      <a:r>
                        <a:rPr kumimoji="1" lang="ja-JP" altLang="en-US" sz="1200" dirty="0"/>
                        <a:t>「胃」「大腸」「肺」「乳房」「子宮」の検査結果が、要精密や要治療の判定の方に、医療機関への受診勧奨通知を送付</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4704574"/>
                  </a:ext>
                </a:extLst>
              </a:tr>
              <a:tr h="360000">
                <a:tc>
                  <a:txBody>
                    <a:bodyPr/>
                    <a:lstStyle/>
                    <a:p>
                      <a:pPr>
                        <a:lnSpc>
                          <a:spcPct val="120000"/>
                        </a:lnSpc>
                      </a:pPr>
                      <a:r>
                        <a:rPr kumimoji="1" lang="ja-JP" altLang="en-US" sz="1600" b="1" dirty="0"/>
                        <a:t>ジェネリック医薬品促進通知</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kumimoji="1" lang="ja-JP" altLang="en-US" sz="1200" dirty="0"/>
                        <a:t>ジェネリック医薬品の普及率の向上のため、切り替え通知を送付</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8768110"/>
                  </a:ext>
                </a:extLst>
              </a:tr>
              <a:tr h="360000">
                <a:tc>
                  <a:txBody>
                    <a:bodyPr/>
                    <a:lstStyle/>
                    <a:p>
                      <a:pPr>
                        <a:lnSpc>
                          <a:spcPct val="120000"/>
                        </a:lnSpc>
                      </a:pPr>
                      <a:r>
                        <a:rPr kumimoji="1" lang="ja-JP" altLang="en-US" sz="1600" b="1" dirty="0"/>
                        <a:t>その他の通知</a:t>
                      </a:r>
                      <a:endParaRPr kumimoji="1" lang="en-US" altLang="ja-JP" sz="1600" b="1" dirty="0"/>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20000"/>
                        </a:lnSpc>
                      </a:pPr>
                      <a:r>
                        <a:rPr kumimoji="1" lang="ja-JP" altLang="en-US" sz="1200" dirty="0" smtClean="0"/>
                        <a:t>特定</a:t>
                      </a:r>
                      <a:r>
                        <a:rPr kumimoji="1" lang="ja-JP" altLang="en-US" sz="1200" dirty="0"/>
                        <a:t>保健指導（予備軍）への注意喚起通知</a:t>
                      </a:r>
                      <a:r>
                        <a:rPr kumimoji="1" lang="ja-JP" altLang="en-US" sz="1200" dirty="0" smtClean="0"/>
                        <a:t>、スイッチ</a:t>
                      </a:r>
                      <a:r>
                        <a:rPr kumimoji="1" lang="en-US" altLang="ja-JP" sz="1200" dirty="0" smtClean="0"/>
                        <a:t>OTC</a:t>
                      </a:r>
                      <a:r>
                        <a:rPr kumimoji="1" lang="ja-JP" altLang="en-US" sz="1200" dirty="0"/>
                        <a:t>通知、受診行動適正化通知、歯科受診勧奨通知、前期高齢者医療費対策通知、喫煙抑制通知、健康寿命の延伸に向けた健康・歯科に関する通知など</a:t>
                      </a:r>
                    </a:p>
                  </a:txBody>
                  <a:tcPr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8867225"/>
                  </a:ext>
                </a:extLst>
              </a:tr>
            </a:tbl>
          </a:graphicData>
        </a:graphic>
      </p:graphicFrame>
    </p:spTree>
    <p:extLst>
      <p:ext uri="{BB962C8B-B14F-4D97-AF65-F5344CB8AC3E}">
        <p14:creationId xmlns:p14="http://schemas.microsoft.com/office/powerpoint/2010/main" val="1447234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88505" y="980728"/>
            <a:ext cx="8928546" cy="646331"/>
          </a:xfrm>
          <a:prstGeom prst="rect">
            <a:avLst/>
          </a:prstGeom>
          <a:noFill/>
        </p:spPr>
        <p:txBody>
          <a:bodyPr wrap="square" rtlCol="0">
            <a:spAutoFit/>
          </a:bodyPr>
          <a:lstStyle>
            <a:defPPr>
              <a:defRPr lang="ja-JP"/>
            </a:defPPr>
            <a:lvl1pPr>
              <a:spcBef>
                <a:spcPct val="0"/>
              </a:spcBef>
              <a:buNone/>
              <a:defRPr>
                <a:latin typeface="+mj-lt"/>
                <a:ea typeface="+mj-ea"/>
                <a:cs typeface="+mj-cs"/>
              </a:defRPr>
            </a:lvl1pPr>
          </a:lstStyle>
          <a:p>
            <a:r>
              <a:rPr lang="ja-JP" altLang="en-US" dirty="0"/>
              <a:t>被保険者が自主的に健康の保持増進を図ることを目的として、パソコンやスマートフォンのアプリを利用した</a:t>
            </a:r>
            <a:r>
              <a:rPr lang="en-US" altLang="ja-JP" dirty="0"/>
              <a:t>Web</a:t>
            </a:r>
            <a:r>
              <a:rPr lang="ja-JP" altLang="en-US" dirty="0"/>
              <a:t>サービスで、様々な健康コンテンツを提供しています。</a:t>
            </a:r>
            <a:endParaRPr lang="en-US" altLang="ja-JP" dirty="0"/>
          </a:p>
        </p:txBody>
      </p:sp>
      <p:sp>
        <p:nvSpPr>
          <p:cNvPr id="5" name="タイトル 4">
            <a:extLst>
              <a:ext uri="{FF2B5EF4-FFF2-40B4-BE49-F238E27FC236}">
                <a16:creationId xmlns:a16="http://schemas.microsoft.com/office/drawing/2014/main" id="{DD86FF9D-2676-5D3E-ADE0-7C26C8477C4A}"/>
              </a:ext>
            </a:extLst>
          </p:cNvPr>
          <p:cNvSpPr>
            <a:spLocks noGrp="1"/>
          </p:cNvSpPr>
          <p:nvPr>
            <p:ph type="title"/>
          </p:nvPr>
        </p:nvSpPr>
        <p:spPr>
          <a:xfrm>
            <a:off x="488950" y="1"/>
            <a:ext cx="8928100" cy="692696"/>
          </a:xfrm>
        </p:spPr>
        <p:txBody>
          <a:bodyPr>
            <a:normAutofit/>
          </a:bodyPr>
          <a:lstStyle/>
          <a:p>
            <a:r>
              <a:rPr lang="ja-JP" altLang="en-US" dirty="0"/>
              <a:t>健康ポータルサイト（</a:t>
            </a:r>
            <a:r>
              <a:rPr lang="en-US" altLang="ja-JP" dirty="0" err="1"/>
              <a:t>PepUp</a:t>
            </a:r>
            <a:r>
              <a:rPr lang="en-US" altLang="ja-JP" dirty="0"/>
              <a:t>)</a:t>
            </a:r>
            <a:endParaRPr lang="ja-JP" altLang="en-US" dirty="0"/>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10</a:t>
            </a:fld>
            <a:endParaRPr lang="ja-JP" altLang="en-US" dirty="0"/>
          </a:p>
        </p:txBody>
      </p:sp>
      <p:sp>
        <p:nvSpPr>
          <p:cNvPr id="15" name="タイトル 1"/>
          <p:cNvSpPr txBox="1">
            <a:spLocks/>
          </p:cNvSpPr>
          <p:nvPr/>
        </p:nvSpPr>
        <p:spPr>
          <a:xfrm>
            <a:off x="2648744" y="2492896"/>
            <a:ext cx="6264696" cy="72008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100" dirty="0">
              <a:latin typeface="HG丸ｺﾞｼｯｸM-PRO" panose="020F0600000000000000" pitchFamily="50" charset="-128"/>
              <a:ea typeface="HG丸ｺﾞｼｯｸM-PRO" panose="020F0600000000000000" pitchFamily="50" charset="-128"/>
            </a:endParaRPr>
          </a:p>
        </p:txBody>
      </p:sp>
      <p:graphicFrame>
        <p:nvGraphicFramePr>
          <p:cNvPr id="3" name="表 2"/>
          <p:cNvGraphicFramePr>
            <a:graphicFrameLocks noGrp="1"/>
          </p:cNvGraphicFramePr>
          <p:nvPr>
            <p:extLst>
              <p:ext uri="{D42A27DB-BD31-4B8C-83A1-F6EECF244321}">
                <p14:modId xmlns:p14="http://schemas.microsoft.com/office/powerpoint/2010/main" val="2852504060"/>
              </p:ext>
            </p:extLst>
          </p:nvPr>
        </p:nvGraphicFramePr>
        <p:xfrm>
          <a:off x="488504" y="1700808"/>
          <a:ext cx="8928992" cy="4752529"/>
        </p:xfrm>
        <a:graphic>
          <a:graphicData uri="http://schemas.openxmlformats.org/drawingml/2006/table">
            <a:tbl>
              <a:tblPr firstRow="1" bandRow="1">
                <a:tableStyleId>{5C22544A-7EE6-4342-B048-85BDC9FD1C3A}</a:tableStyleId>
              </a:tblPr>
              <a:tblGrid>
                <a:gridCol w="3168352">
                  <a:extLst>
                    <a:ext uri="{9D8B030D-6E8A-4147-A177-3AD203B41FA5}">
                      <a16:colId xmlns:a16="http://schemas.microsoft.com/office/drawing/2014/main" val="2077976488"/>
                    </a:ext>
                  </a:extLst>
                </a:gridCol>
                <a:gridCol w="5760640">
                  <a:extLst>
                    <a:ext uri="{9D8B030D-6E8A-4147-A177-3AD203B41FA5}">
                      <a16:colId xmlns:a16="http://schemas.microsoft.com/office/drawing/2014/main" val="152092265"/>
                    </a:ext>
                  </a:extLst>
                </a:gridCol>
              </a:tblGrid>
              <a:tr h="407360">
                <a:tc>
                  <a:txBody>
                    <a:bodyPr/>
                    <a:lstStyle/>
                    <a:p>
                      <a:pPr algn="ctr">
                        <a:lnSpc>
                          <a:spcPct val="120000"/>
                        </a:lnSpc>
                      </a:pPr>
                      <a:r>
                        <a:rPr kumimoji="1" lang="en-US" altLang="ja-JP" sz="1600" dirty="0" err="1"/>
                        <a:t>PepUp</a:t>
                      </a:r>
                      <a:r>
                        <a:rPr kumimoji="1" lang="ja-JP" altLang="en-US" sz="1600" dirty="0" err="1"/>
                        <a:t>で</a:t>
                      </a:r>
                      <a:r>
                        <a:rPr kumimoji="1" lang="ja-JP" altLang="en-US" sz="1600" dirty="0"/>
                        <a:t>できること</a:t>
                      </a:r>
                    </a:p>
                  </a:txBody>
                  <a:tcPr marL="72000" marR="72000" marT="0" marB="18000"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lnSpc>
                          <a:spcPct val="120000"/>
                        </a:lnSpc>
                      </a:pPr>
                      <a:r>
                        <a:rPr kumimoji="1" lang="ja-JP" altLang="en-US" sz="1600" dirty="0"/>
                        <a:t>内　容</a:t>
                      </a:r>
                    </a:p>
                  </a:txBody>
                  <a:tcPr marL="72000" marR="72000" marT="0" marB="18000"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15753069"/>
                  </a:ext>
                </a:extLst>
              </a:tr>
              <a:tr h="407360">
                <a:tc>
                  <a:txBody>
                    <a:bodyPr/>
                    <a:lstStyle/>
                    <a:p>
                      <a:pPr>
                        <a:lnSpc>
                          <a:spcPct val="120000"/>
                        </a:lnSpc>
                      </a:pPr>
                      <a:r>
                        <a:rPr kumimoji="1" lang="ja-JP" altLang="en-US" sz="1600" b="1" dirty="0"/>
                        <a:t>ふれん</a:t>
                      </a:r>
                      <a:r>
                        <a:rPr kumimoji="1" lang="ja-JP" altLang="en-US" sz="1600" b="1" dirty="0" err="1"/>
                        <a:t>ど</a:t>
                      </a:r>
                      <a:r>
                        <a:rPr kumimoji="1" lang="ja-JP" altLang="en-US" sz="1600" b="1" dirty="0"/>
                        <a:t>ウォーク</a:t>
                      </a:r>
                    </a:p>
                  </a:txBody>
                  <a:tcPr marL="72000" marR="72000" marT="0" marB="18000"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kumimoji="1" lang="ja-JP" altLang="en-US" sz="1400" dirty="0"/>
                        <a:t>毎日、目標歩数に達すると</a:t>
                      </a:r>
                      <a:r>
                        <a:rPr kumimoji="1" lang="en-US" altLang="ja-JP" sz="1400" dirty="0"/>
                        <a:t>Pep</a:t>
                      </a:r>
                      <a:r>
                        <a:rPr kumimoji="1" lang="ja-JP" altLang="en-US" sz="1400" dirty="0"/>
                        <a:t>ポイントが付与されます</a:t>
                      </a:r>
                    </a:p>
                  </a:txBody>
                  <a:tcPr marL="72000" marR="72000" marT="0" marB="18000"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6447541"/>
                  </a:ext>
                </a:extLst>
              </a:tr>
              <a:tr h="407360">
                <a:tc>
                  <a:txBody>
                    <a:bodyPr/>
                    <a:lstStyle/>
                    <a:p>
                      <a:pPr>
                        <a:lnSpc>
                          <a:spcPct val="120000"/>
                        </a:lnSpc>
                      </a:pPr>
                      <a:r>
                        <a:rPr kumimoji="1" lang="ja-JP" altLang="en-US" sz="1600" b="1" dirty="0"/>
                        <a:t>日々の記録</a:t>
                      </a:r>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kumimoji="1" lang="ja-JP" altLang="en-US" sz="1400" dirty="0"/>
                        <a:t>歩数、体重、血圧、</a:t>
                      </a:r>
                      <a:r>
                        <a:rPr kumimoji="1" lang="ja-JP" altLang="en-US" sz="1400" dirty="0" smtClean="0"/>
                        <a:t>睡眠等を記録</a:t>
                      </a:r>
                      <a:r>
                        <a:rPr kumimoji="1" lang="ja-JP" altLang="en-US" sz="1400" dirty="0"/>
                        <a:t>することで</a:t>
                      </a:r>
                      <a:r>
                        <a:rPr kumimoji="1" lang="en-US" altLang="ja-JP" sz="1400" dirty="0"/>
                        <a:t>Pep</a:t>
                      </a:r>
                      <a:r>
                        <a:rPr kumimoji="1" lang="ja-JP" altLang="en-US" sz="1400" dirty="0"/>
                        <a:t>ポイントが付与されます</a:t>
                      </a:r>
                      <a:endParaRPr kumimoji="1" lang="en-US" altLang="ja-JP" sz="1400" dirty="0"/>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4791056"/>
                  </a:ext>
                </a:extLst>
              </a:tr>
              <a:tr h="814719">
                <a:tc>
                  <a:txBody>
                    <a:bodyPr/>
                    <a:lstStyle/>
                    <a:p>
                      <a:pPr>
                        <a:lnSpc>
                          <a:spcPct val="120000"/>
                        </a:lnSpc>
                      </a:pPr>
                      <a:r>
                        <a:rPr kumimoji="1" lang="ja-JP" altLang="en-US" sz="1600" b="1" dirty="0"/>
                        <a:t>医療費通知</a:t>
                      </a:r>
                      <a:endParaRPr kumimoji="1" lang="en-US" altLang="ja-JP" sz="1600" b="1" dirty="0"/>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20000"/>
                        </a:lnSpc>
                      </a:pPr>
                      <a:r>
                        <a:rPr kumimoji="1" lang="ja-JP" altLang="en-US" sz="1400" dirty="0"/>
                        <a:t>医療機関等で診療等を受けられた方に、医療費のお知らせ、ジェネリック医薬品への切り替え差額</a:t>
                      </a:r>
                      <a:r>
                        <a:rPr kumimoji="1" lang="ja-JP" altLang="en-US" sz="1400" dirty="0" smtClean="0"/>
                        <a:t>を配信</a:t>
                      </a:r>
                      <a:endParaRPr kumimoji="1" lang="en-US" altLang="ja-JP" sz="1400" dirty="0"/>
                    </a:p>
                    <a:p>
                      <a:pPr>
                        <a:lnSpc>
                          <a:spcPct val="120000"/>
                        </a:lnSpc>
                      </a:pPr>
                      <a:r>
                        <a:rPr kumimoji="1" lang="en-US" altLang="ja-JP" sz="1400" dirty="0"/>
                        <a:t>e-tax</a:t>
                      </a:r>
                      <a:r>
                        <a:rPr kumimoji="1" lang="ja-JP" altLang="en-US" sz="1400" dirty="0" err="1"/>
                        <a:t>での</a:t>
                      </a:r>
                      <a:r>
                        <a:rPr kumimoji="1" lang="ja-JP" altLang="en-US" sz="1400" dirty="0"/>
                        <a:t>医療費控除</a:t>
                      </a:r>
                      <a:r>
                        <a:rPr kumimoji="1" lang="ja-JP" altLang="en-US" sz="1400" dirty="0" smtClean="0"/>
                        <a:t>（確定申告）</a:t>
                      </a:r>
                      <a:r>
                        <a:rPr kumimoji="1" lang="ja-JP" altLang="en-US" sz="1400" dirty="0"/>
                        <a:t>も可能</a:t>
                      </a:r>
                      <a:endParaRPr kumimoji="1" lang="en-US" altLang="ja-JP" sz="1400" dirty="0"/>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7965557"/>
                  </a:ext>
                </a:extLst>
              </a:tr>
              <a:tr h="543146">
                <a:tc>
                  <a:txBody>
                    <a:bodyPr/>
                    <a:lstStyle/>
                    <a:p>
                      <a:pPr>
                        <a:lnSpc>
                          <a:spcPct val="120000"/>
                        </a:lnSpc>
                      </a:pPr>
                      <a:r>
                        <a:rPr kumimoji="1" lang="ja-JP" altLang="en-US" sz="1600" b="1" dirty="0"/>
                        <a:t>健康状態の確認</a:t>
                      </a:r>
                      <a:endParaRPr kumimoji="1" lang="en-US" altLang="ja-JP" sz="1600" b="1" dirty="0"/>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20000"/>
                        </a:lnSpc>
                      </a:pPr>
                      <a:r>
                        <a:rPr kumimoji="1" lang="ja-JP" altLang="en-US" sz="1400" dirty="0"/>
                        <a:t>「わたしの健康状態」として健康診断の結果、健康年齢、お薬手帳が閲覧できます</a:t>
                      </a:r>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8934415"/>
                  </a:ext>
                </a:extLst>
              </a:tr>
              <a:tr h="407360">
                <a:tc>
                  <a:txBody>
                    <a:bodyPr/>
                    <a:lstStyle/>
                    <a:p>
                      <a:pPr>
                        <a:lnSpc>
                          <a:spcPct val="120000"/>
                        </a:lnSpc>
                      </a:pPr>
                      <a:r>
                        <a:rPr kumimoji="1" lang="ja-JP" altLang="en-US" sz="1600" b="1" dirty="0"/>
                        <a:t>健康記事</a:t>
                      </a:r>
                      <a:endParaRPr kumimoji="1" lang="en-US" altLang="ja-JP" sz="1600" b="1" dirty="0"/>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20000"/>
                        </a:lnSpc>
                      </a:pPr>
                      <a:r>
                        <a:rPr kumimoji="1" lang="ja-JP" altLang="en-US" sz="1400" dirty="0"/>
                        <a:t>利用者の健康状態に合わせたおすすめの健康記事が配信されます</a:t>
                      </a:r>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5939105"/>
                  </a:ext>
                </a:extLst>
              </a:tr>
              <a:tr h="543146">
                <a:tc>
                  <a:txBody>
                    <a:bodyPr/>
                    <a:lstStyle/>
                    <a:p>
                      <a:pPr>
                        <a:lnSpc>
                          <a:spcPct val="120000"/>
                        </a:lnSpc>
                      </a:pPr>
                      <a:r>
                        <a:rPr kumimoji="1" lang="ja-JP" altLang="en-US" sz="1600" b="1" dirty="0"/>
                        <a:t>健康チャレンジイベント</a:t>
                      </a:r>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kumimoji="1" lang="ja-JP" altLang="en-US" sz="1400" dirty="0"/>
                        <a:t>ウォークラリー、体重測定チャレンジ、健康クイズなどの通常イベントの他に、事業所独自でウォークラリーイベントを開催することもできます</a:t>
                      </a:r>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0989811"/>
                  </a:ext>
                </a:extLst>
              </a:tr>
              <a:tr h="611039">
                <a:tc>
                  <a:txBody>
                    <a:bodyPr/>
                    <a:lstStyle/>
                    <a:p>
                      <a:pPr algn="l">
                        <a:lnSpc>
                          <a:spcPct val="120000"/>
                        </a:lnSpc>
                      </a:pPr>
                      <a:r>
                        <a:rPr kumimoji="1" lang="ja-JP" altLang="en-US" sz="1600" b="1" dirty="0"/>
                        <a:t>健保組合からのお知らせ</a:t>
                      </a:r>
                      <a:endParaRPr kumimoji="1" lang="en-US" altLang="ja-JP" sz="1600" b="1" dirty="0"/>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20000"/>
                        </a:lnSpc>
                      </a:pPr>
                      <a:r>
                        <a:rPr kumimoji="1" lang="ja-JP" altLang="en-US" sz="1400" dirty="0"/>
                        <a:t>健保だより、ホームページ新着情報が配信されます</a:t>
                      </a:r>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4198130"/>
                  </a:ext>
                </a:extLst>
              </a:tr>
              <a:tr h="611039">
                <a:tc>
                  <a:txBody>
                    <a:bodyPr/>
                    <a:lstStyle/>
                    <a:p>
                      <a:pPr algn="l">
                        <a:lnSpc>
                          <a:spcPct val="120000"/>
                        </a:lnSpc>
                      </a:pPr>
                      <a:r>
                        <a:rPr kumimoji="1" lang="en-US" altLang="ja-JP" sz="1600" b="1" dirty="0"/>
                        <a:t>Pep</a:t>
                      </a:r>
                      <a:r>
                        <a:rPr kumimoji="1" lang="ja-JP" altLang="en-US" sz="1600" b="1" dirty="0"/>
                        <a:t>ポイント（インセンティブ</a:t>
                      </a:r>
                      <a:endParaRPr kumimoji="1" lang="en-US" altLang="ja-JP" sz="1600" b="1" dirty="0"/>
                    </a:p>
                    <a:p>
                      <a:pPr algn="l">
                        <a:lnSpc>
                          <a:spcPct val="120000"/>
                        </a:lnSpc>
                      </a:pPr>
                      <a:r>
                        <a:rPr kumimoji="1" lang="ja-JP" altLang="en-US" sz="1600" b="1" dirty="0"/>
                        <a:t>ポイント）の付与・商品との交換</a:t>
                      </a:r>
                      <a:endParaRPr kumimoji="1" lang="en-US" altLang="ja-JP" sz="1600" b="1" dirty="0"/>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20000"/>
                        </a:lnSpc>
                      </a:pPr>
                      <a:r>
                        <a:rPr kumimoji="1" lang="ja-JP" altLang="en-US" sz="1400" dirty="0"/>
                        <a:t>取得した</a:t>
                      </a:r>
                      <a:r>
                        <a:rPr kumimoji="1" lang="en-US" altLang="ja-JP" sz="1400" dirty="0"/>
                        <a:t>Pep</a:t>
                      </a:r>
                      <a:r>
                        <a:rPr kumimoji="1" lang="ja-JP" altLang="en-US" sz="1400" dirty="0"/>
                        <a:t>ポイントは健康に関連した商品と交換することができます</a:t>
                      </a:r>
                    </a:p>
                  </a:txBody>
                  <a:tcPr marL="72000" marR="72000" marT="0" marB="1800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17284100"/>
                  </a:ext>
                </a:extLst>
              </a:tr>
            </a:tbl>
          </a:graphicData>
        </a:graphic>
      </p:graphicFrame>
    </p:spTree>
    <p:extLst>
      <p:ext uri="{BB962C8B-B14F-4D97-AF65-F5344CB8AC3E}">
        <p14:creationId xmlns:p14="http://schemas.microsoft.com/office/powerpoint/2010/main" val="1376480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四角形: 角を丸くする 19">
            <a:extLst>
              <a:ext uri="{FF2B5EF4-FFF2-40B4-BE49-F238E27FC236}">
                <a16:creationId xmlns:a16="http://schemas.microsoft.com/office/drawing/2014/main" id="{0C66BC1D-B74F-A9DD-5D72-0A52471C90D2}"/>
              </a:ext>
            </a:extLst>
          </p:cNvPr>
          <p:cNvSpPr/>
          <p:nvPr/>
        </p:nvSpPr>
        <p:spPr>
          <a:xfrm>
            <a:off x="488504" y="2853048"/>
            <a:ext cx="8928000" cy="1008000"/>
          </a:xfrm>
          <a:prstGeom prst="roundRect">
            <a:avLst>
              <a:gd name="adj" fmla="val 957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四角形: 角を丸くする 20">
            <a:extLst>
              <a:ext uri="{FF2B5EF4-FFF2-40B4-BE49-F238E27FC236}">
                <a16:creationId xmlns:a16="http://schemas.microsoft.com/office/drawing/2014/main" id="{915BC6C8-093B-D4B2-07DA-500DB5FC2010}"/>
              </a:ext>
            </a:extLst>
          </p:cNvPr>
          <p:cNvSpPr/>
          <p:nvPr/>
        </p:nvSpPr>
        <p:spPr>
          <a:xfrm>
            <a:off x="488504" y="1628864"/>
            <a:ext cx="8928000" cy="1008000"/>
          </a:xfrm>
          <a:prstGeom prst="roundRect">
            <a:avLst>
              <a:gd name="adj" fmla="val 957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フリーフォーム: 図形 22">
            <a:extLst>
              <a:ext uri="{FF2B5EF4-FFF2-40B4-BE49-F238E27FC236}">
                <a16:creationId xmlns:a16="http://schemas.microsoft.com/office/drawing/2014/main" id="{24BB49E7-3A9C-100D-A150-EEC28DE56156}"/>
              </a:ext>
            </a:extLst>
          </p:cNvPr>
          <p:cNvSpPr/>
          <p:nvPr/>
        </p:nvSpPr>
        <p:spPr>
          <a:xfrm>
            <a:off x="488504" y="1628800"/>
            <a:ext cx="144016" cy="1008000"/>
          </a:xfrm>
          <a:custGeom>
            <a:avLst/>
            <a:gdLst>
              <a:gd name="connsiteX0" fmla="*/ 110246 w 144016"/>
              <a:gd name="connsiteY0" fmla="*/ 0 h 1152000"/>
              <a:gd name="connsiteX1" fmla="*/ 144016 w 144016"/>
              <a:gd name="connsiteY1" fmla="*/ 0 h 1152000"/>
              <a:gd name="connsiteX2" fmla="*/ 144016 w 144016"/>
              <a:gd name="connsiteY2" fmla="*/ 1152000 h 1152000"/>
              <a:gd name="connsiteX3" fmla="*/ 110246 w 144016"/>
              <a:gd name="connsiteY3" fmla="*/ 1152000 h 1152000"/>
              <a:gd name="connsiteX4" fmla="*/ 0 w 144016"/>
              <a:gd name="connsiteY4" fmla="*/ 1041754 h 1152000"/>
              <a:gd name="connsiteX5" fmla="*/ 0 w 144016"/>
              <a:gd name="connsiteY5" fmla="*/ 110246 h 1152000"/>
              <a:gd name="connsiteX6" fmla="*/ 110246 w 144016"/>
              <a:gd name="connsiteY6"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1152000">
                <a:moveTo>
                  <a:pt x="110246" y="0"/>
                </a:moveTo>
                <a:lnTo>
                  <a:pt x="144016" y="0"/>
                </a:lnTo>
                <a:lnTo>
                  <a:pt x="144016" y="1152000"/>
                </a:lnTo>
                <a:lnTo>
                  <a:pt x="110246" y="1152000"/>
                </a:lnTo>
                <a:cubicBezTo>
                  <a:pt x="49359" y="1152000"/>
                  <a:pt x="0" y="1102641"/>
                  <a:pt x="0" y="1041754"/>
                </a:cubicBezTo>
                <a:lnTo>
                  <a:pt x="0" y="110246"/>
                </a:lnTo>
                <a:cubicBezTo>
                  <a:pt x="0" y="49359"/>
                  <a:pt x="49359" y="0"/>
                  <a:pt x="110246"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4" name="フリーフォーム: 図形 23">
            <a:extLst>
              <a:ext uri="{FF2B5EF4-FFF2-40B4-BE49-F238E27FC236}">
                <a16:creationId xmlns:a16="http://schemas.microsoft.com/office/drawing/2014/main" id="{91EDA81B-C9C9-625B-B95F-0E5BA7D4FCCE}"/>
              </a:ext>
            </a:extLst>
          </p:cNvPr>
          <p:cNvSpPr/>
          <p:nvPr/>
        </p:nvSpPr>
        <p:spPr>
          <a:xfrm>
            <a:off x="488504" y="2852984"/>
            <a:ext cx="144016" cy="1008000"/>
          </a:xfrm>
          <a:custGeom>
            <a:avLst/>
            <a:gdLst>
              <a:gd name="connsiteX0" fmla="*/ 110246 w 144016"/>
              <a:gd name="connsiteY0" fmla="*/ 0 h 1152000"/>
              <a:gd name="connsiteX1" fmla="*/ 144016 w 144016"/>
              <a:gd name="connsiteY1" fmla="*/ 0 h 1152000"/>
              <a:gd name="connsiteX2" fmla="*/ 144016 w 144016"/>
              <a:gd name="connsiteY2" fmla="*/ 1152000 h 1152000"/>
              <a:gd name="connsiteX3" fmla="*/ 110246 w 144016"/>
              <a:gd name="connsiteY3" fmla="*/ 1152000 h 1152000"/>
              <a:gd name="connsiteX4" fmla="*/ 0 w 144016"/>
              <a:gd name="connsiteY4" fmla="*/ 1041754 h 1152000"/>
              <a:gd name="connsiteX5" fmla="*/ 0 w 144016"/>
              <a:gd name="connsiteY5" fmla="*/ 110246 h 1152000"/>
              <a:gd name="connsiteX6" fmla="*/ 110246 w 144016"/>
              <a:gd name="connsiteY6"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1152000">
                <a:moveTo>
                  <a:pt x="110246" y="0"/>
                </a:moveTo>
                <a:lnTo>
                  <a:pt x="144016" y="0"/>
                </a:lnTo>
                <a:lnTo>
                  <a:pt x="144016" y="1152000"/>
                </a:lnTo>
                <a:lnTo>
                  <a:pt x="110246" y="1152000"/>
                </a:lnTo>
                <a:cubicBezTo>
                  <a:pt x="49359" y="1152000"/>
                  <a:pt x="0" y="1102641"/>
                  <a:pt x="0" y="1041754"/>
                </a:cubicBezTo>
                <a:lnTo>
                  <a:pt x="0" y="110246"/>
                </a:lnTo>
                <a:cubicBezTo>
                  <a:pt x="0" y="49359"/>
                  <a:pt x="49359" y="0"/>
                  <a:pt x="110246" y="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4" name="四角形: 角を丸くする 13">
            <a:extLst>
              <a:ext uri="{FF2B5EF4-FFF2-40B4-BE49-F238E27FC236}">
                <a16:creationId xmlns:a16="http://schemas.microsoft.com/office/drawing/2014/main" id="{420D4574-AD30-F558-341B-A4633E1FB934}"/>
              </a:ext>
            </a:extLst>
          </p:cNvPr>
          <p:cNvSpPr/>
          <p:nvPr/>
        </p:nvSpPr>
        <p:spPr>
          <a:xfrm>
            <a:off x="488504" y="5301320"/>
            <a:ext cx="8928000" cy="1008000"/>
          </a:xfrm>
          <a:prstGeom prst="roundRect">
            <a:avLst>
              <a:gd name="adj" fmla="val 957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四角形: 角を丸くする 14">
            <a:extLst>
              <a:ext uri="{FF2B5EF4-FFF2-40B4-BE49-F238E27FC236}">
                <a16:creationId xmlns:a16="http://schemas.microsoft.com/office/drawing/2014/main" id="{08C26607-B7E6-6115-7A31-E74C8AAC2786}"/>
              </a:ext>
            </a:extLst>
          </p:cNvPr>
          <p:cNvSpPr/>
          <p:nvPr/>
        </p:nvSpPr>
        <p:spPr>
          <a:xfrm>
            <a:off x="488504" y="4077184"/>
            <a:ext cx="8928000" cy="1008000"/>
          </a:xfrm>
          <a:prstGeom prst="roundRect">
            <a:avLst>
              <a:gd name="adj" fmla="val 957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図形 16">
            <a:extLst>
              <a:ext uri="{FF2B5EF4-FFF2-40B4-BE49-F238E27FC236}">
                <a16:creationId xmlns:a16="http://schemas.microsoft.com/office/drawing/2014/main" id="{EAEBDA78-8EB2-01B4-B41E-C81EF2CD5B8F}"/>
              </a:ext>
            </a:extLst>
          </p:cNvPr>
          <p:cNvSpPr/>
          <p:nvPr/>
        </p:nvSpPr>
        <p:spPr>
          <a:xfrm>
            <a:off x="488504" y="4077120"/>
            <a:ext cx="144016" cy="1008000"/>
          </a:xfrm>
          <a:custGeom>
            <a:avLst/>
            <a:gdLst>
              <a:gd name="connsiteX0" fmla="*/ 110246 w 144016"/>
              <a:gd name="connsiteY0" fmla="*/ 0 h 1152000"/>
              <a:gd name="connsiteX1" fmla="*/ 144016 w 144016"/>
              <a:gd name="connsiteY1" fmla="*/ 0 h 1152000"/>
              <a:gd name="connsiteX2" fmla="*/ 144016 w 144016"/>
              <a:gd name="connsiteY2" fmla="*/ 1152000 h 1152000"/>
              <a:gd name="connsiteX3" fmla="*/ 110246 w 144016"/>
              <a:gd name="connsiteY3" fmla="*/ 1152000 h 1152000"/>
              <a:gd name="connsiteX4" fmla="*/ 0 w 144016"/>
              <a:gd name="connsiteY4" fmla="*/ 1041754 h 1152000"/>
              <a:gd name="connsiteX5" fmla="*/ 0 w 144016"/>
              <a:gd name="connsiteY5" fmla="*/ 110246 h 1152000"/>
              <a:gd name="connsiteX6" fmla="*/ 110246 w 144016"/>
              <a:gd name="connsiteY6"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1152000">
                <a:moveTo>
                  <a:pt x="110246" y="0"/>
                </a:moveTo>
                <a:lnTo>
                  <a:pt x="144016" y="0"/>
                </a:lnTo>
                <a:lnTo>
                  <a:pt x="144016" y="1152000"/>
                </a:lnTo>
                <a:lnTo>
                  <a:pt x="110246" y="1152000"/>
                </a:lnTo>
                <a:cubicBezTo>
                  <a:pt x="49359" y="1152000"/>
                  <a:pt x="0" y="1102641"/>
                  <a:pt x="0" y="1041754"/>
                </a:cubicBezTo>
                <a:lnTo>
                  <a:pt x="0" y="110246"/>
                </a:lnTo>
                <a:cubicBezTo>
                  <a:pt x="0" y="49359"/>
                  <a:pt x="49359" y="0"/>
                  <a:pt x="110246"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8" name="フリーフォーム: 図形 17">
            <a:extLst>
              <a:ext uri="{FF2B5EF4-FFF2-40B4-BE49-F238E27FC236}">
                <a16:creationId xmlns:a16="http://schemas.microsoft.com/office/drawing/2014/main" id="{41A12C4F-AECE-2D13-D62F-B9515C5D8802}"/>
              </a:ext>
            </a:extLst>
          </p:cNvPr>
          <p:cNvSpPr/>
          <p:nvPr/>
        </p:nvSpPr>
        <p:spPr>
          <a:xfrm>
            <a:off x="488504" y="5301256"/>
            <a:ext cx="144016" cy="1008000"/>
          </a:xfrm>
          <a:custGeom>
            <a:avLst/>
            <a:gdLst>
              <a:gd name="connsiteX0" fmla="*/ 110246 w 144016"/>
              <a:gd name="connsiteY0" fmla="*/ 0 h 1152000"/>
              <a:gd name="connsiteX1" fmla="*/ 144016 w 144016"/>
              <a:gd name="connsiteY1" fmla="*/ 0 h 1152000"/>
              <a:gd name="connsiteX2" fmla="*/ 144016 w 144016"/>
              <a:gd name="connsiteY2" fmla="*/ 1152000 h 1152000"/>
              <a:gd name="connsiteX3" fmla="*/ 110246 w 144016"/>
              <a:gd name="connsiteY3" fmla="*/ 1152000 h 1152000"/>
              <a:gd name="connsiteX4" fmla="*/ 0 w 144016"/>
              <a:gd name="connsiteY4" fmla="*/ 1041754 h 1152000"/>
              <a:gd name="connsiteX5" fmla="*/ 0 w 144016"/>
              <a:gd name="connsiteY5" fmla="*/ 110246 h 1152000"/>
              <a:gd name="connsiteX6" fmla="*/ 110246 w 144016"/>
              <a:gd name="connsiteY6"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1152000">
                <a:moveTo>
                  <a:pt x="110246" y="0"/>
                </a:moveTo>
                <a:lnTo>
                  <a:pt x="144016" y="0"/>
                </a:lnTo>
                <a:lnTo>
                  <a:pt x="144016" y="1152000"/>
                </a:lnTo>
                <a:lnTo>
                  <a:pt x="110246" y="1152000"/>
                </a:lnTo>
                <a:cubicBezTo>
                  <a:pt x="49359" y="1152000"/>
                  <a:pt x="0" y="1102641"/>
                  <a:pt x="0" y="1041754"/>
                </a:cubicBezTo>
                <a:lnTo>
                  <a:pt x="0" y="110246"/>
                </a:lnTo>
                <a:cubicBezTo>
                  <a:pt x="0" y="49359"/>
                  <a:pt x="49359" y="0"/>
                  <a:pt x="110246" y="0"/>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 name="タイトル 1">
            <a:extLst>
              <a:ext uri="{FF2B5EF4-FFF2-40B4-BE49-F238E27FC236}">
                <a16:creationId xmlns:a16="http://schemas.microsoft.com/office/drawing/2014/main" id="{47377DAA-DC3F-035A-756F-1FC98762ACB0}"/>
              </a:ext>
            </a:extLst>
          </p:cNvPr>
          <p:cNvSpPr>
            <a:spLocks noGrp="1"/>
          </p:cNvSpPr>
          <p:nvPr>
            <p:ph type="title"/>
          </p:nvPr>
        </p:nvSpPr>
        <p:spPr/>
        <p:txBody>
          <a:bodyPr/>
          <a:lstStyle/>
          <a:p>
            <a:r>
              <a:rPr lang="en-US" altLang="ja-JP" dirty="0"/>
              <a:t>5.</a:t>
            </a:r>
            <a:r>
              <a:rPr lang="ja-JP" altLang="en-US" dirty="0"/>
              <a:t>事業所の健康経営をサポートします</a:t>
            </a:r>
          </a:p>
        </p:txBody>
      </p:sp>
      <p:sp>
        <p:nvSpPr>
          <p:cNvPr id="4" name="タイトル 1">
            <a:extLst>
              <a:ext uri="{FF2B5EF4-FFF2-40B4-BE49-F238E27FC236}">
                <a16:creationId xmlns:a16="http://schemas.microsoft.com/office/drawing/2014/main" id="{FA11F953-8763-FE57-AE14-976178BB287B}"/>
              </a:ext>
            </a:extLst>
          </p:cNvPr>
          <p:cNvSpPr txBox="1">
            <a:spLocks/>
          </p:cNvSpPr>
          <p:nvPr/>
        </p:nvSpPr>
        <p:spPr>
          <a:xfrm>
            <a:off x="488504" y="980728"/>
            <a:ext cx="8928100" cy="369332"/>
          </a:xfrm>
          <a:prstGeom prst="rect">
            <a:avLst/>
          </a:prstGeom>
          <a:noFill/>
        </p:spPr>
        <p:txBody>
          <a:bodyPr wrap="square" rtlCol="0">
            <a:spAutoFit/>
          </a:bodyPr>
          <a:lstStyle>
            <a:defPPr>
              <a:defRPr lang="ja-JP"/>
            </a:defPPr>
            <a:lvl1pPr>
              <a:spcBef>
                <a:spcPct val="0"/>
              </a:spcBef>
              <a:buNone/>
              <a:defRPr>
                <a:latin typeface="+mj-lt"/>
                <a:ea typeface="+mj-ea"/>
                <a:cs typeface="+mj-cs"/>
              </a:defRPr>
            </a:lvl1pPr>
          </a:lstStyle>
          <a:p>
            <a:r>
              <a:rPr lang="ja-JP" altLang="en-US" dirty="0"/>
              <a:t>事業所の健康経営を、事業所と健保組合のコラボヘルスにより推進しています。</a:t>
            </a:r>
            <a:endParaRPr lang="en-US" altLang="ja-JP" dirty="0"/>
          </a:p>
        </p:txBody>
      </p:sp>
      <p:sp>
        <p:nvSpPr>
          <p:cNvPr id="6" name="タイトル 1">
            <a:extLst>
              <a:ext uri="{FF2B5EF4-FFF2-40B4-BE49-F238E27FC236}">
                <a16:creationId xmlns:a16="http://schemas.microsoft.com/office/drawing/2014/main" id="{12E331D2-9CCF-F796-266D-463C01810561}"/>
              </a:ext>
            </a:extLst>
          </p:cNvPr>
          <p:cNvSpPr txBox="1">
            <a:spLocks/>
          </p:cNvSpPr>
          <p:nvPr/>
        </p:nvSpPr>
        <p:spPr>
          <a:xfrm>
            <a:off x="776536" y="1647186"/>
            <a:ext cx="2031325" cy="971356"/>
          </a:xfrm>
          <a:prstGeom prst="rect">
            <a:avLst/>
          </a:prstGeom>
        </p:spPr>
        <p:txBody>
          <a:bodyPr vert="horz" wrap="none" lIns="91440" tIns="45720" rIns="91440" bIns="45720" rtlCol="0" anchor="ctr">
            <a:spAutoFit/>
          </a:bodyPr>
          <a:lstStyle>
            <a:defPPr>
              <a:defRPr lang="ja-JP"/>
            </a:defPPr>
            <a:lvl1pPr>
              <a:lnSpc>
                <a:spcPct val="120000"/>
              </a:lnSpc>
              <a:spcBef>
                <a:spcPct val="0"/>
              </a:spcBef>
              <a:buNone/>
              <a:defRPr b="1">
                <a:solidFill>
                  <a:schemeClr val="accent2"/>
                </a:solidFill>
                <a:latin typeface="+mn-ea"/>
                <a:cs typeface="+mj-cs"/>
              </a:defRPr>
            </a:lvl1pPr>
          </a:lstStyle>
          <a:p>
            <a:r>
              <a:rPr lang="ja-JP" altLang="en-US" dirty="0"/>
              <a:t>健康経営優良法人</a:t>
            </a:r>
            <a:endParaRPr lang="en-US" altLang="ja-JP" dirty="0"/>
          </a:p>
          <a:p>
            <a:r>
              <a:rPr lang="ja-JP" altLang="en-US" sz="1600" dirty="0"/>
              <a:t>（大規模法人部門）</a:t>
            </a:r>
            <a:endParaRPr lang="en-US" altLang="ja-JP" sz="1600" dirty="0"/>
          </a:p>
          <a:p>
            <a:r>
              <a:rPr lang="ja-JP" altLang="en-US" sz="1600" dirty="0"/>
              <a:t>（中小規模法人部門）</a:t>
            </a:r>
            <a:endParaRPr lang="en-US" altLang="ja-JP" sz="1600" dirty="0"/>
          </a:p>
        </p:txBody>
      </p:sp>
      <p:sp>
        <p:nvSpPr>
          <p:cNvPr id="7" name="タイトル 1">
            <a:extLst>
              <a:ext uri="{FF2B5EF4-FFF2-40B4-BE49-F238E27FC236}">
                <a16:creationId xmlns:a16="http://schemas.microsoft.com/office/drawing/2014/main" id="{C69F9922-7EAF-29EB-BADF-E367F1B4AB1B}"/>
              </a:ext>
            </a:extLst>
          </p:cNvPr>
          <p:cNvSpPr txBox="1">
            <a:spLocks/>
          </p:cNvSpPr>
          <p:nvPr/>
        </p:nvSpPr>
        <p:spPr>
          <a:xfrm>
            <a:off x="776536" y="2871370"/>
            <a:ext cx="1569660" cy="971356"/>
          </a:xfrm>
          <a:prstGeom prst="rect">
            <a:avLst/>
          </a:prstGeom>
        </p:spPr>
        <p:txBody>
          <a:bodyPr vert="horz" wrap="none" lIns="91440" tIns="45720" rIns="91440" bIns="45720" rtlCol="0" anchor="ctr">
            <a:spAutoFit/>
          </a:bodyPr>
          <a:lstStyle>
            <a:defPPr>
              <a:defRPr lang="ja-JP"/>
            </a:defPPr>
            <a:lvl1pPr>
              <a:lnSpc>
                <a:spcPct val="120000"/>
              </a:lnSpc>
              <a:spcBef>
                <a:spcPct val="0"/>
              </a:spcBef>
              <a:buNone/>
              <a:defRPr b="1">
                <a:solidFill>
                  <a:schemeClr val="accent2"/>
                </a:solidFill>
                <a:latin typeface="+mn-ea"/>
                <a:cs typeface="+mj-cs"/>
              </a:defRPr>
            </a:lvl1pPr>
          </a:lstStyle>
          <a:p>
            <a:r>
              <a:rPr lang="ja-JP" altLang="en-US" dirty="0">
                <a:solidFill>
                  <a:schemeClr val="accent3"/>
                </a:solidFill>
              </a:rPr>
              <a:t>健康優良企業</a:t>
            </a:r>
            <a:endParaRPr lang="en-US" altLang="ja-JP" dirty="0">
              <a:solidFill>
                <a:schemeClr val="accent3"/>
              </a:solidFill>
            </a:endParaRPr>
          </a:p>
          <a:p>
            <a:r>
              <a:rPr lang="ja-JP" altLang="en-US" sz="1600" dirty="0">
                <a:solidFill>
                  <a:schemeClr val="accent3"/>
                </a:solidFill>
              </a:rPr>
              <a:t>（銀の認定）</a:t>
            </a:r>
            <a:endParaRPr lang="en-US" altLang="ja-JP" sz="1600" dirty="0">
              <a:solidFill>
                <a:schemeClr val="accent3"/>
              </a:solidFill>
            </a:endParaRPr>
          </a:p>
          <a:p>
            <a:r>
              <a:rPr lang="ja-JP" altLang="en-US" sz="1600" dirty="0">
                <a:solidFill>
                  <a:schemeClr val="accent3"/>
                </a:solidFill>
              </a:rPr>
              <a:t>（金の認定）</a:t>
            </a:r>
            <a:endParaRPr lang="ja-JP" altLang="ja-JP" sz="1600" dirty="0">
              <a:solidFill>
                <a:schemeClr val="accent3"/>
              </a:solidFill>
            </a:endParaRPr>
          </a:p>
        </p:txBody>
      </p:sp>
      <p:sp>
        <p:nvSpPr>
          <p:cNvPr id="8" name="タイトル 1">
            <a:extLst>
              <a:ext uri="{FF2B5EF4-FFF2-40B4-BE49-F238E27FC236}">
                <a16:creationId xmlns:a16="http://schemas.microsoft.com/office/drawing/2014/main" id="{B0E6A739-A660-46A3-5D39-371203FC0A78}"/>
              </a:ext>
            </a:extLst>
          </p:cNvPr>
          <p:cNvSpPr txBox="1">
            <a:spLocks/>
          </p:cNvSpPr>
          <p:nvPr/>
        </p:nvSpPr>
        <p:spPr>
          <a:xfrm>
            <a:off x="776536" y="4393761"/>
            <a:ext cx="1338828" cy="374846"/>
          </a:xfrm>
          <a:prstGeom prst="rect">
            <a:avLst/>
          </a:prstGeom>
        </p:spPr>
        <p:txBody>
          <a:bodyPr vert="horz" wrap="none" lIns="91440" tIns="45720" rIns="91440" bIns="45720" rtlCol="0" anchor="ctr">
            <a:spAutoFit/>
          </a:bodyPr>
          <a:lstStyle>
            <a:defPPr>
              <a:defRPr lang="ja-JP"/>
            </a:defPPr>
            <a:lvl1pPr>
              <a:lnSpc>
                <a:spcPct val="120000"/>
              </a:lnSpc>
              <a:spcBef>
                <a:spcPct val="0"/>
              </a:spcBef>
              <a:buNone/>
              <a:defRPr b="1">
                <a:solidFill>
                  <a:schemeClr val="accent2"/>
                </a:solidFill>
                <a:latin typeface="+mn-ea"/>
                <a:cs typeface="+mj-cs"/>
              </a:defRPr>
            </a:lvl1pPr>
          </a:lstStyle>
          <a:p>
            <a:r>
              <a:rPr lang="ja-JP" altLang="en-US" dirty="0">
                <a:solidFill>
                  <a:schemeClr val="accent4"/>
                </a:solidFill>
              </a:rPr>
              <a:t>事業所訪問</a:t>
            </a:r>
            <a:endParaRPr lang="ja-JP" altLang="ja-JP" dirty="0">
              <a:solidFill>
                <a:schemeClr val="accent4"/>
              </a:solidFill>
            </a:endParaRPr>
          </a:p>
        </p:txBody>
      </p:sp>
      <p:sp>
        <p:nvSpPr>
          <p:cNvPr id="9" name="タイトル 1">
            <a:extLst>
              <a:ext uri="{FF2B5EF4-FFF2-40B4-BE49-F238E27FC236}">
                <a16:creationId xmlns:a16="http://schemas.microsoft.com/office/drawing/2014/main" id="{CBCF9D35-8EEB-8E96-7072-F0A9D72A6313}"/>
              </a:ext>
            </a:extLst>
          </p:cNvPr>
          <p:cNvSpPr txBox="1">
            <a:spLocks/>
          </p:cNvSpPr>
          <p:nvPr/>
        </p:nvSpPr>
        <p:spPr>
          <a:xfrm>
            <a:off x="776536" y="5617897"/>
            <a:ext cx="1712328" cy="374846"/>
          </a:xfrm>
          <a:prstGeom prst="rect">
            <a:avLst/>
          </a:prstGeom>
        </p:spPr>
        <p:txBody>
          <a:bodyPr vert="horz" wrap="none" lIns="91440" tIns="45720" rIns="91440" bIns="45720" rtlCol="0" anchor="ctr">
            <a:spAutoFit/>
          </a:bodyPr>
          <a:lstStyle>
            <a:defPPr>
              <a:defRPr lang="ja-JP"/>
            </a:defPPr>
            <a:lvl1pPr>
              <a:lnSpc>
                <a:spcPct val="120000"/>
              </a:lnSpc>
              <a:spcBef>
                <a:spcPct val="0"/>
              </a:spcBef>
              <a:buNone/>
              <a:defRPr b="1">
                <a:solidFill>
                  <a:schemeClr val="accent2"/>
                </a:solidFill>
                <a:latin typeface="+mn-ea"/>
                <a:cs typeface="+mj-cs"/>
              </a:defRPr>
            </a:lvl1pPr>
          </a:lstStyle>
          <a:p>
            <a:r>
              <a:rPr lang="ja-JP" altLang="en-US" dirty="0">
                <a:solidFill>
                  <a:schemeClr val="accent6"/>
                </a:solidFill>
              </a:rPr>
              <a:t>事業所レポート</a:t>
            </a:r>
            <a:endParaRPr lang="ja-JP" altLang="ja-JP" dirty="0">
              <a:solidFill>
                <a:schemeClr val="accent6"/>
              </a:solidFill>
            </a:endParaRPr>
          </a:p>
        </p:txBody>
      </p:sp>
      <p:sp>
        <p:nvSpPr>
          <p:cNvPr id="10" name="タイトル 1">
            <a:extLst>
              <a:ext uri="{FF2B5EF4-FFF2-40B4-BE49-F238E27FC236}">
                <a16:creationId xmlns:a16="http://schemas.microsoft.com/office/drawing/2014/main" id="{89298FA5-4DAD-E50C-78BA-7680107900D4}"/>
              </a:ext>
            </a:extLst>
          </p:cNvPr>
          <p:cNvSpPr txBox="1">
            <a:spLocks/>
          </p:cNvSpPr>
          <p:nvPr/>
        </p:nvSpPr>
        <p:spPr>
          <a:xfrm>
            <a:off x="3728864" y="1840477"/>
            <a:ext cx="4488729" cy="584775"/>
          </a:xfrm>
          <a:prstGeom prst="rect">
            <a:avLst/>
          </a:prstGeom>
        </p:spPr>
        <p:txBody>
          <a:bodyPr vert="horz" wrap="none" lIns="91440" tIns="45720" rIns="91440" bIns="45720" rtlCol="0" anchor="ctr">
            <a:sp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600" dirty="0">
                <a:solidFill>
                  <a:schemeClr val="dk1"/>
                </a:solidFill>
                <a:latin typeface="+mn-lt"/>
                <a:ea typeface="+mn-ea"/>
                <a:cs typeface="+mn-cs"/>
              </a:rPr>
              <a:t>申請に必要となるデータ等の提供をいたします</a:t>
            </a:r>
            <a:endParaRPr lang="en-US" altLang="ja-JP" sz="1600" dirty="0">
              <a:solidFill>
                <a:schemeClr val="dk1"/>
              </a:solidFill>
              <a:latin typeface="+mn-lt"/>
              <a:ea typeface="+mn-ea"/>
              <a:cs typeface="+mn-cs"/>
            </a:endParaRPr>
          </a:p>
          <a:p>
            <a:pPr algn="l"/>
            <a:r>
              <a:rPr lang="ja-JP" altLang="en-US" sz="1600" dirty="0">
                <a:solidFill>
                  <a:schemeClr val="dk1"/>
                </a:solidFill>
                <a:latin typeface="+mn-lt"/>
                <a:ea typeface="+mn-ea"/>
                <a:cs typeface="+mn-cs"/>
              </a:rPr>
              <a:t>（経産省が認定）</a:t>
            </a:r>
            <a:endParaRPr lang="ja-JP" altLang="ja-JP" sz="1600" dirty="0">
              <a:solidFill>
                <a:schemeClr val="dk1"/>
              </a:solidFill>
              <a:latin typeface="+mn-lt"/>
              <a:ea typeface="+mn-ea"/>
              <a:cs typeface="+mn-cs"/>
            </a:endParaRPr>
          </a:p>
        </p:txBody>
      </p:sp>
      <p:sp>
        <p:nvSpPr>
          <p:cNvPr id="11" name="タイトル 1">
            <a:extLst>
              <a:ext uri="{FF2B5EF4-FFF2-40B4-BE49-F238E27FC236}">
                <a16:creationId xmlns:a16="http://schemas.microsoft.com/office/drawing/2014/main" id="{EE51464A-8FA5-2FD8-C946-810E7BEE2AA0}"/>
              </a:ext>
            </a:extLst>
          </p:cNvPr>
          <p:cNvSpPr txBox="1">
            <a:spLocks/>
          </p:cNvSpPr>
          <p:nvPr/>
        </p:nvSpPr>
        <p:spPr>
          <a:xfrm>
            <a:off x="3728864" y="2941550"/>
            <a:ext cx="4059125" cy="830997"/>
          </a:xfrm>
          <a:prstGeom prst="rect">
            <a:avLst/>
          </a:prstGeom>
        </p:spPr>
        <p:txBody>
          <a:bodyPr vert="horz" wrap="none" lIns="91440" tIns="45720" rIns="91440" bIns="45720" rtlCol="0" anchor="ctr">
            <a:spAutoFit/>
          </a:bodyPr>
          <a:lstStyle>
            <a:defPPr>
              <a:defRPr lang="ja-JP"/>
            </a:defPPr>
            <a:lvl1pPr>
              <a:spcBef>
                <a:spcPct val="0"/>
              </a:spcBef>
              <a:buNone/>
              <a:defRPr sz="1600">
                <a:solidFill>
                  <a:schemeClr val="dk1"/>
                </a:solidFill>
              </a:defRPr>
            </a:lvl1pPr>
          </a:lstStyle>
          <a:p>
            <a:r>
              <a:rPr lang="ja-JP" altLang="en-US" dirty="0"/>
              <a:t>事業所が「健康企業宣言」を行い、</a:t>
            </a:r>
            <a:endParaRPr lang="en-US" altLang="ja-JP" dirty="0"/>
          </a:p>
          <a:p>
            <a:r>
              <a:rPr lang="ja-JP" altLang="en-US" dirty="0"/>
              <a:t>当組合が認定までのサポートをいたします</a:t>
            </a:r>
            <a:endParaRPr lang="en-US" altLang="ja-JP" dirty="0"/>
          </a:p>
          <a:p>
            <a:r>
              <a:rPr lang="ja-JP" altLang="en-US" dirty="0"/>
              <a:t>（健保連東京連合会が認定）</a:t>
            </a:r>
            <a:endParaRPr lang="ja-JP" altLang="ja-JP" dirty="0"/>
          </a:p>
        </p:txBody>
      </p:sp>
      <p:sp>
        <p:nvSpPr>
          <p:cNvPr id="12" name="タイトル 1">
            <a:extLst>
              <a:ext uri="{FF2B5EF4-FFF2-40B4-BE49-F238E27FC236}">
                <a16:creationId xmlns:a16="http://schemas.microsoft.com/office/drawing/2014/main" id="{564C3AF0-EECE-4E22-E6F8-86ACAF8EC3BF}"/>
              </a:ext>
            </a:extLst>
          </p:cNvPr>
          <p:cNvSpPr txBox="1">
            <a:spLocks/>
          </p:cNvSpPr>
          <p:nvPr/>
        </p:nvSpPr>
        <p:spPr>
          <a:xfrm>
            <a:off x="3728864" y="4165686"/>
            <a:ext cx="4015843" cy="830997"/>
          </a:xfrm>
          <a:prstGeom prst="rect">
            <a:avLst/>
          </a:prstGeom>
        </p:spPr>
        <p:txBody>
          <a:bodyPr vert="horz" wrap="none" lIns="91440" tIns="45720" rIns="91440" bIns="45720" rtlCol="0" anchor="ctr">
            <a:spAutoFit/>
          </a:bodyPr>
          <a:lstStyle>
            <a:defPPr>
              <a:defRPr lang="ja-JP"/>
            </a:defPPr>
            <a:lvl1pPr>
              <a:spcBef>
                <a:spcPct val="0"/>
              </a:spcBef>
              <a:buNone/>
              <a:defRPr sz="1600">
                <a:solidFill>
                  <a:schemeClr val="dk1"/>
                </a:solidFill>
              </a:defRPr>
            </a:lvl1pPr>
          </a:lstStyle>
          <a:p>
            <a:r>
              <a:rPr lang="ja-JP" altLang="en-US" dirty="0"/>
              <a:t>コンサルタントとともに事業所訪問を行い、</a:t>
            </a:r>
            <a:endParaRPr lang="en-US" altLang="ja-JP" dirty="0"/>
          </a:p>
          <a:p>
            <a:r>
              <a:rPr lang="ja-JP" altLang="en-US" dirty="0"/>
              <a:t>健康についてのアドバイスをいたします</a:t>
            </a:r>
            <a:endParaRPr lang="en-US" altLang="ja-JP" dirty="0"/>
          </a:p>
          <a:p>
            <a:r>
              <a:rPr lang="en-US" altLang="ja-JP" dirty="0"/>
              <a:t>※</a:t>
            </a:r>
            <a:r>
              <a:rPr lang="ja-JP" altLang="en-US" dirty="0"/>
              <a:t>遠隔地の場合は、ＺＯＯＭにて面談</a:t>
            </a:r>
            <a:endParaRPr lang="ja-JP" altLang="ja-JP" dirty="0"/>
          </a:p>
        </p:txBody>
      </p:sp>
      <p:sp>
        <p:nvSpPr>
          <p:cNvPr id="13" name="タイトル 1">
            <a:extLst>
              <a:ext uri="{FF2B5EF4-FFF2-40B4-BE49-F238E27FC236}">
                <a16:creationId xmlns:a16="http://schemas.microsoft.com/office/drawing/2014/main" id="{C83D3180-9E90-3DDD-1454-A8CF123DED31}"/>
              </a:ext>
            </a:extLst>
          </p:cNvPr>
          <p:cNvSpPr txBox="1">
            <a:spLocks/>
          </p:cNvSpPr>
          <p:nvPr/>
        </p:nvSpPr>
        <p:spPr>
          <a:xfrm>
            <a:off x="3728864" y="5512933"/>
            <a:ext cx="5253361" cy="584775"/>
          </a:xfrm>
          <a:prstGeom prst="rect">
            <a:avLst/>
          </a:prstGeom>
        </p:spPr>
        <p:txBody>
          <a:bodyPr vert="horz" wrap="none" lIns="91440" tIns="45720" rIns="91440" bIns="45720" rtlCol="0" anchor="ctr">
            <a:spAutoFit/>
          </a:bodyPr>
          <a:lstStyle>
            <a:defPPr>
              <a:defRPr lang="ja-JP"/>
            </a:defPPr>
            <a:lvl1pPr>
              <a:spcBef>
                <a:spcPct val="0"/>
              </a:spcBef>
              <a:buNone/>
              <a:defRPr sz="1600">
                <a:solidFill>
                  <a:schemeClr val="dk1"/>
                </a:solidFill>
              </a:defRPr>
            </a:lvl1pPr>
          </a:lstStyle>
          <a:p>
            <a:r>
              <a:rPr lang="en-US" altLang="ja-JP" dirty="0"/>
              <a:t>100</a:t>
            </a:r>
            <a:r>
              <a:rPr lang="ja-JP" altLang="en-US" dirty="0"/>
              <a:t>名以上の事業所を対象に、事業所レポートを作成し、</a:t>
            </a:r>
            <a:endParaRPr lang="en-US" altLang="ja-JP" dirty="0"/>
          </a:p>
          <a:p>
            <a:r>
              <a:rPr lang="ja-JP" altLang="en-US" dirty="0"/>
              <a:t>事業所の健康状況を提示しています</a:t>
            </a:r>
            <a:endParaRPr lang="ja-JP" altLang="ja-JP" dirty="0"/>
          </a:p>
        </p:txBody>
      </p:sp>
      <p:cxnSp>
        <p:nvCxnSpPr>
          <p:cNvPr id="27" name="直線コネクタ 26">
            <a:extLst>
              <a:ext uri="{FF2B5EF4-FFF2-40B4-BE49-F238E27FC236}">
                <a16:creationId xmlns:a16="http://schemas.microsoft.com/office/drawing/2014/main" id="{FA23933C-777D-9FF8-E45C-1570E40DF133}"/>
              </a:ext>
            </a:extLst>
          </p:cNvPr>
          <p:cNvCxnSpPr>
            <a:cxnSpLocks/>
          </p:cNvCxnSpPr>
          <p:nvPr/>
        </p:nvCxnSpPr>
        <p:spPr>
          <a:xfrm>
            <a:off x="3268363" y="1772864"/>
            <a:ext cx="0" cy="7200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E7D1E688-FFD2-1357-E8F9-20F3F6FE0FC9}"/>
              </a:ext>
            </a:extLst>
          </p:cNvPr>
          <p:cNvCxnSpPr>
            <a:cxnSpLocks/>
          </p:cNvCxnSpPr>
          <p:nvPr/>
        </p:nvCxnSpPr>
        <p:spPr>
          <a:xfrm>
            <a:off x="3268363" y="2997048"/>
            <a:ext cx="0" cy="72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0C75E5BF-93A1-561F-8971-A4A5D60CE89C}"/>
              </a:ext>
            </a:extLst>
          </p:cNvPr>
          <p:cNvCxnSpPr>
            <a:cxnSpLocks/>
          </p:cNvCxnSpPr>
          <p:nvPr/>
        </p:nvCxnSpPr>
        <p:spPr>
          <a:xfrm>
            <a:off x="3268363" y="4221184"/>
            <a:ext cx="0" cy="7200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C09D44A1-EC02-169D-E825-D8A81B7EC927}"/>
              </a:ext>
            </a:extLst>
          </p:cNvPr>
          <p:cNvCxnSpPr>
            <a:cxnSpLocks/>
          </p:cNvCxnSpPr>
          <p:nvPr/>
        </p:nvCxnSpPr>
        <p:spPr>
          <a:xfrm>
            <a:off x="3268363" y="5445320"/>
            <a:ext cx="0" cy="72000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スライド番号プレースホルダー 1"/>
          <p:cNvSpPr>
            <a:spLocks noGrp="1"/>
          </p:cNvSpPr>
          <p:nvPr>
            <p:ph type="sldNum" sz="quarter" idx="12"/>
          </p:nvPr>
        </p:nvSpPr>
        <p:spPr>
          <a:xfrm>
            <a:off x="9417050" y="6597351"/>
            <a:ext cx="488950" cy="260648"/>
          </a:xfrm>
        </p:spPr>
        <p:txBody>
          <a:bodyPr/>
          <a:lstStyle/>
          <a:p>
            <a:r>
              <a:rPr lang="en-US" altLang="ja-JP" dirty="0"/>
              <a:t>12</a:t>
            </a:r>
            <a:endParaRPr lang="ja-JP" altLang="en-US" dirty="0"/>
          </a:p>
        </p:txBody>
      </p:sp>
    </p:spTree>
    <p:extLst>
      <p:ext uri="{BB962C8B-B14F-4D97-AF65-F5344CB8AC3E}">
        <p14:creationId xmlns:p14="http://schemas.microsoft.com/office/powerpoint/2010/main" val="182143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087103E0-A431-6DAE-0B5E-90825FEB26F9}"/>
              </a:ext>
            </a:extLst>
          </p:cNvPr>
          <p:cNvSpPr/>
          <p:nvPr/>
        </p:nvSpPr>
        <p:spPr>
          <a:xfrm>
            <a:off x="488950" y="1484784"/>
            <a:ext cx="4320000" cy="4320000"/>
          </a:xfrm>
          <a:prstGeom prst="roundRect">
            <a:avLst>
              <a:gd name="adj" fmla="val 2753"/>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3F9C2DB8-AE46-9D3D-6A14-DBB4520806F4}"/>
              </a:ext>
            </a:extLst>
          </p:cNvPr>
          <p:cNvSpPr/>
          <p:nvPr/>
        </p:nvSpPr>
        <p:spPr>
          <a:xfrm>
            <a:off x="5097496" y="1484784"/>
            <a:ext cx="4320000" cy="4320000"/>
          </a:xfrm>
          <a:prstGeom prst="roundRect">
            <a:avLst>
              <a:gd name="adj" fmla="val 2753"/>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p:cNvSpPr txBox="1">
            <a:spLocks/>
          </p:cNvSpPr>
          <p:nvPr/>
        </p:nvSpPr>
        <p:spPr>
          <a:xfrm>
            <a:off x="488504" y="980728"/>
            <a:ext cx="5463355" cy="369332"/>
          </a:xfrm>
          <a:prstGeom prst="rect">
            <a:avLst/>
          </a:prstGeom>
          <a:noFill/>
        </p:spPr>
        <p:txBody>
          <a:bodyPr wrap="none" rtlCol="0">
            <a:spAutoFit/>
          </a:bodyPr>
          <a:lstStyle>
            <a:defPPr>
              <a:defRPr lang="ja-JP"/>
            </a:defPPr>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800" dirty="0"/>
              <a:t>健康づくりに役立つ福利厚生施設が充実しています。</a:t>
            </a:r>
            <a:endParaRPr lang="en-US" altLang="ja-JP" sz="1800" dirty="0"/>
          </a:p>
        </p:txBody>
      </p:sp>
      <p:sp>
        <p:nvSpPr>
          <p:cNvPr id="3" name="タイトル 2">
            <a:extLst>
              <a:ext uri="{FF2B5EF4-FFF2-40B4-BE49-F238E27FC236}">
                <a16:creationId xmlns:a16="http://schemas.microsoft.com/office/drawing/2014/main" id="{FF8C4D03-1391-B282-73DE-509D8410117D}"/>
              </a:ext>
            </a:extLst>
          </p:cNvPr>
          <p:cNvSpPr>
            <a:spLocks noGrp="1"/>
          </p:cNvSpPr>
          <p:nvPr>
            <p:ph type="title"/>
          </p:nvPr>
        </p:nvSpPr>
        <p:spPr>
          <a:xfrm>
            <a:off x="488950" y="1"/>
            <a:ext cx="8928100" cy="692696"/>
          </a:xfrm>
        </p:spPr>
        <p:txBody>
          <a:bodyPr>
            <a:normAutofit/>
          </a:bodyPr>
          <a:lstStyle/>
          <a:p>
            <a:r>
              <a:rPr lang="en-US" altLang="ja-JP" dirty="0"/>
              <a:t>6.</a:t>
            </a:r>
            <a:r>
              <a:rPr lang="ja-JP" altLang="en-US" dirty="0"/>
              <a:t>健康づくりに役立つ福利厚生（施設）</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12</a:t>
            </a:fld>
            <a:endParaRPr lang="ja-JP" altLang="en-US"/>
          </a:p>
        </p:txBody>
      </p:sp>
      <p:sp>
        <p:nvSpPr>
          <p:cNvPr id="15" name="タイトル 1"/>
          <p:cNvSpPr txBox="1">
            <a:spLocks/>
          </p:cNvSpPr>
          <p:nvPr/>
        </p:nvSpPr>
        <p:spPr>
          <a:xfrm>
            <a:off x="2576736" y="2530879"/>
            <a:ext cx="6264696" cy="72008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100" dirty="0">
              <a:latin typeface="+mn-ea"/>
              <a:ea typeface="+mn-ea"/>
            </a:endParaRPr>
          </a:p>
        </p:txBody>
      </p:sp>
      <p:sp>
        <p:nvSpPr>
          <p:cNvPr id="8" name="タイトル 1"/>
          <p:cNvSpPr txBox="1">
            <a:spLocks/>
          </p:cNvSpPr>
          <p:nvPr/>
        </p:nvSpPr>
        <p:spPr>
          <a:xfrm>
            <a:off x="1979536" y="1686002"/>
            <a:ext cx="1338828" cy="374846"/>
          </a:xfrm>
          <a:prstGeom prst="rect">
            <a:avLst/>
          </a:prstGeom>
        </p:spPr>
        <p:txBody>
          <a:bodyPr vert="horz" wrap="none" lIns="91440" tIns="45720" rIns="91440" bIns="45720" rtlCol="0" anchor="ctr">
            <a:spAutoFit/>
          </a:bodyPr>
          <a:lstStyle>
            <a:defPPr>
              <a:defRPr lang="ja-JP"/>
            </a:defPPr>
            <a:lvl1pPr>
              <a:lnSpc>
                <a:spcPct val="120000"/>
              </a:lnSpc>
              <a:spcBef>
                <a:spcPct val="0"/>
              </a:spcBef>
              <a:buNone/>
              <a:defRPr b="1">
                <a:solidFill>
                  <a:schemeClr val="accent1"/>
                </a:solidFill>
                <a:latin typeface="+mn-ea"/>
                <a:cs typeface="+mj-cs"/>
              </a:defRPr>
            </a:lvl1pPr>
          </a:lstStyle>
          <a:p>
            <a:pPr algn="ctr"/>
            <a:r>
              <a:rPr lang="ja-JP" altLang="en-US" dirty="0"/>
              <a:t>直営保養所</a:t>
            </a:r>
            <a:endParaRPr lang="en-US" altLang="ja-JP" dirty="0"/>
          </a:p>
        </p:txBody>
      </p:sp>
      <p:sp>
        <p:nvSpPr>
          <p:cNvPr id="9" name="タイトル 1"/>
          <p:cNvSpPr txBox="1">
            <a:spLocks/>
          </p:cNvSpPr>
          <p:nvPr/>
        </p:nvSpPr>
        <p:spPr>
          <a:xfrm>
            <a:off x="632520" y="2132856"/>
            <a:ext cx="3522118" cy="343492"/>
          </a:xfrm>
          <a:prstGeom prst="rect">
            <a:avLst/>
          </a:prstGeom>
        </p:spPr>
        <p:txBody>
          <a:bodyPr vert="horz" wrap="none" lIns="91440" tIns="45720" rIns="91440" bIns="45720" rtlCol="0" anchor="t">
            <a:sp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lnSpc>
                <a:spcPct val="120000"/>
              </a:lnSpc>
            </a:pPr>
            <a:r>
              <a:rPr lang="ja-JP" altLang="en-US" sz="1600" b="1" dirty="0">
                <a:latin typeface="+mn-ea"/>
                <a:ea typeface="+mn-ea"/>
              </a:rPr>
              <a:t>伊豆高原ユートピア　（静岡県伊東市）</a:t>
            </a:r>
            <a:endParaRPr lang="en-US" altLang="ja-JP" sz="1600" b="1" dirty="0">
              <a:latin typeface="+mn-ea"/>
              <a:ea typeface="+mn-ea"/>
            </a:endParaRPr>
          </a:p>
        </p:txBody>
      </p:sp>
      <p:sp>
        <p:nvSpPr>
          <p:cNvPr id="10" name="タイトル 1"/>
          <p:cNvSpPr txBox="1">
            <a:spLocks/>
          </p:cNvSpPr>
          <p:nvPr/>
        </p:nvSpPr>
        <p:spPr>
          <a:xfrm>
            <a:off x="6588082" y="1686002"/>
            <a:ext cx="1338828" cy="374846"/>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1"/>
                </a:solidFill>
                <a:latin typeface="+mn-ea"/>
                <a:cs typeface="+mj-cs"/>
              </a:defRPr>
            </a:lvl1pPr>
          </a:lstStyle>
          <a:p>
            <a:r>
              <a:rPr lang="ja-JP" altLang="en-US" dirty="0"/>
              <a:t>契約保養所</a:t>
            </a:r>
            <a:endParaRPr lang="en-US" altLang="ja-JP" dirty="0"/>
          </a:p>
        </p:txBody>
      </p:sp>
      <p:sp>
        <p:nvSpPr>
          <p:cNvPr id="11" name="タイトル 1"/>
          <p:cNvSpPr txBox="1">
            <a:spLocks/>
          </p:cNvSpPr>
          <p:nvPr/>
        </p:nvSpPr>
        <p:spPr>
          <a:xfrm>
            <a:off x="5241496" y="2132856"/>
            <a:ext cx="2807179" cy="1863267"/>
          </a:xfrm>
          <a:prstGeom prst="rect">
            <a:avLst/>
          </a:prstGeom>
        </p:spPr>
        <p:txBody>
          <a:bodyPr vert="horz" wrap="none" lIns="91440" tIns="45720" rIns="91440" bIns="45720" rtlCol="0" anchor="t">
            <a:spAutoFit/>
          </a:bodyPr>
          <a:lstStyle>
            <a:defPPr>
              <a:defRPr lang="ja-JP"/>
            </a:defPPr>
            <a:lvl1pPr marL="174625" indent="-174625">
              <a:lnSpc>
                <a:spcPct val="120000"/>
              </a:lnSpc>
              <a:spcBef>
                <a:spcPct val="0"/>
              </a:spcBef>
              <a:buClr>
                <a:schemeClr val="accent1"/>
              </a:buClr>
              <a:buFont typeface="Wingdings" panose="05000000000000000000" pitchFamily="2" charset="2"/>
              <a:buChar char="n"/>
              <a:defRPr sz="1400" b="1">
                <a:latin typeface="+mn-ea"/>
                <a:cs typeface="+mj-cs"/>
              </a:defRPr>
            </a:lvl1pPr>
          </a:lstStyle>
          <a:p>
            <a:r>
              <a:rPr lang="ja-JP" altLang="en-US" dirty="0"/>
              <a:t>ラフォーレ倶楽部</a:t>
            </a:r>
            <a:endParaRPr lang="en-US" altLang="ja-JP" dirty="0"/>
          </a:p>
          <a:p>
            <a:r>
              <a:rPr lang="ja-JP" altLang="en-US" dirty="0"/>
              <a:t>星野リゾート</a:t>
            </a:r>
            <a:endParaRPr lang="en-US" altLang="ja-JP" dirty="0"/>
          </a:p>
          <a:p>
            <a:r>
              <a:rPr lang="ja-JP" altLang="en-US" dirty="0"/>
              <a:t>休暇村協会</a:t>
            </a:r>
            <a:endParaRPr lang="en-US" altLang="ja-JP" dirty="0"/>
          </a:p>
          <a:p>
            <a:r>
              <a:rPr lang="ja-JP" altLang="en-US" dirty="0"/>
              <a:t>エイチ・アイ・エス</a:t>
            </a:r>
            <a:endParaRPr lang="en-US" altLang="ja-JP" dirty="0"/>
          </a:p>
          <a:p>
            <a:r>
              <a:rPr lang="ja-JP" altLang="en-US" dirty="0"/>
              <a:t>近畿日本ツーリスト</a:t>
            </a:r>
            <a:endParaRPr lang="en-US" altLang="ja-JP" dirty="0"/>
          </a:p>
          <a:p>
            <a:r>
              <a:rPr lang="ja-JP" altLang="en-US" dirty="0"/>
              <a:t>プリンスホテル</a:t>
            </a:r>
            <a:endParaRPr lang="en-US" altLang="ja-JP" dirty="0"/>
          </a:p>
          <a:p>
            <a:r>
              <a:rPr lang="ja-JP" altLang="en-US" dirty="0"/>
              <a:t>ホテルオークラ東京ベイ　　</a:t>
            </a:r>
            <a:r>
              <a:rPr lang="en-US" altLang="ja-JP" dirty="0" err="1"/>
              <a:t>etc</a:t>
            </a:r>
            <a:endParaRPr lang="en-US" altLang="ja-JP" dirty="0"/>
          </a:p>
        </p:txBody>
      </p:sp>
      <p:grpSp>
        <p:nvGrpSpPr>
          <p:cNvPr id="41" name="グループ化 40">
            <a:extLst>
              <a:ext uri="{FF2B5EF4-FFF2-40B4-BE49-F238E27FC236}">
                <a16:creationId xmlns:a16="http://schemas.microsoft.com/office/drawing/2014/main" id="{A0140287-657D-7227-BC78-BF5C19B2FF13}"/>
              </a:ext>
            </a:extLst>
          </p:cNvPr>
          <p:cNvGrpSpPr/>
          <p:nvPr/>
        </p:nvGrpSpPr>
        <p:grpSpPr>
          <a:xfrm>
            <a:off x="5241248" y="4077070"/>
            <a:ext cx="1943784" cy="1584177"/>
            <a:chOff x="5241248" y="4077070"/>
            <a:chExt cx="1943784" cy="1584177"/>
          </a:xfrm>
        </p:grpSpPr>
        <p:pic>
          <p:nvPicPr>
            <p:cNvPr id="39" name="図 38">
              <a:extLst>
                <a:ext uri="{FF2B5EF4-FFF2-40B4-BE49-F238E27FC236}">
                  <a16:creationId xmlns:a16="http://schemas.microsoft.com/office/drawing/2014/main" id="{8CD1CAD5-8C71-7E12-CDC8-705BECB50070}"/>
                </a:ext>
              </a:extLst>
            </p:cNvPr>
            <p:cNvPicPr>
              <a:picLocks noChangeAspect="1"/>
            </p:cNvPicPr>
            <p:nvPr/>
          </p:nvPicPr>
          <p:blipFill>
            <a:blip r:embed="rId3"/>
            <a:srcRect l="8628"/>
            <a:stretch>
              <a:fillRect/>
            </a:stretch>
          </p:blipFill>
          <p:spPr>
            <a:xfrm>
              <a:off x="5241248" y="4077070"/>
              <a:ext cx="1943784" cy="1584177"/>
            </a:xfrm>
            <a:custGeom>
              <a:avLst/>
              <a:gdLst>
                <a:gd name="connsiteX0" fmla="*/ 0 w 1943784"/>
                <a:gd name="connsiteY0" fmla="*/ 0 h 1584177"/>
                <a:gd name="connsiteX1" fmla="*/ 1943784 w 1943784"/>
                <a:gd name="connsiteY1" fmla="*/ 0 h 1584177"/>
                <a:gd name="connsiteX2" fmla="*/ 1943784 w 1943784"/>
                <a:gd name="connsiteY2" fmla="*/ 1584177 h 1584177"/>
                <a:gd name="connsiteX3" fmla="*/ 0 w 1943784"/>
                <a:gd name="connsiteY3" fmla="*/ 1584177 h 1584177"/>
              </a:gdLst>
              <a:ahLst/>
              <a:cxnLst>
                <a:cxn ang="0">
                  <a:pos x="connsiteX0" y="connsiteY0"/>
                </a:cxn>
                <a:cxn ang="0">
                  <a:pos x="connsiteX1" y="connsiteY1"/>
                </a:cxn>
                <a:cxn ang="0">
                  <a:pos x="connsiteX2" y="connsiteY2"/>
                </a:cxn>
                <a:cxn ang="0">
                  <a:pos x="connsiteX3" y="connsiteY3"/>
                </a:cxn>
              </a:cxnLst>
              <a:rect l="l" t="t" r="r" b="b"/>
              <a:pathLst>
                <a:path w="1943784" h="1584177">
                  <a:moveTo>
                    <a:pt x="0" y="0"/>
                  </a:moveTo>
                  <a:lnTo>
                    <a:pt x="1943784" y="0"/>
                  </a:lnTo>
                  <a:lnTo>
                    <a:pt x="1943784" y="1584177"/>
                  </a:lnTo>
                  <a:lnTo>
                    <a:pt x="0" y="1584177"/>
                  </a:lnTo>
                  <a:close/>
                </a:path>
              </a:pathLst>
            </a:custGeom>
          </p:spPr>
        </p:pic>
        <p:sp>
          <p:nvSpPr>
            <p:cNvPr id="17" name="テキスト ボックス 16"/>
            <p:cNvSpPr txBox="1"/>
            <p:nvPr/>
          </p:nvSpPr>
          <p:spPr>
            <a:xfrm>
              <a:off x="6038564" y="5415026"/>
              <a:ext cx="1146468" cy="246221"/>
            </a:xfrm>
            <a:prstGeom prst="rect">
              <a:avLst/>
            </a:prstGeom>
            <a:noFill/>
          </p:spPr>
          <p:txBody>
            <a:bodyPr wrap="none" rtlCol="0">
              <a:spAutoFit/>
            </a:bodyPr>
            <a:lstStyle>
              <a:defPPr>
                <a:defRPr lang="ja-JP"/>
              </a:defPPr>
              <a:lvl1pPr algn="r">
                <a:defRPr sz="1000" b="1">
                  <a:solidFill>
                    <a:schemeClr val="bg1"/>
                  </a:solidFill>
                  <a:effectLst>
                    <a:glow rad="127000">
                      <a:schemeClr val="tx1"/>
                    </a:glow>
                  </a:effectLst>
                  <a:latin typeface="+mn-ea"/>
                </a:defRPr>
              </a:lvl1pPr>
            </a:lstStyle>
            <a:p>
              <a:r>
                <a:rPr lang="ja-JP" altLang="en-US" dirty="0"/>
                <a:t>リゾナーレ八ヶ岳</a:t>
              </a:r>
            </a:p>
          </p:txBody>
        </p:sp>
      </p:grpSp>
      <p:grpSp>
        <p:nvGrpSpPr>
          <p:cNvPr id="42" name="グループ化 41">
            <a:extLst>
              <a:ext uri="{FF2B5EF4-FFF2-40B4-BE49-F238E27FC236}">
                <a16:creationId xmlns:a16="http://schemas.microsoft.com/office/drawing/2014/main" id="{5218F38F-0754-0745-2E9C-F17ADA45AB6C}"/>
              </a:ext>
            </a:extLst>
          </p:cNvPr>
          <p:cNvGrpSpPr/>
          <p:nvPr/>
        </p:nvGrpSpPr>
        <p:grpSpPr>
          <a:xfrm>
            <a:off x="7329480" y="4077072"/>
            <a:ext cx="1944000" cy="1584000"/>
            <a:chOff x="7329480" y="4077072"/>
            <a:chExt cx="1944000" cy="1584000"/>
          </a:xfrm>
        </p:grpSpPr>
        <p:pic>
          <p:nvPicPr>
            <p:cNvPr id="40" name="図 39">
              <a:extLst>
                <a:ext uri="{FF2B5EF4-FFF2-40B4-BE49-F238E27FC236}">
                  <a16:creationId xmlns:a16="http://schemas.microsoft.com/office/drawing/2014/main" id="{FF3CBB87-BE45-40DF-9DE1-6C18EC06C918}"/>
                </a:ext>
              </a:extLst>
            </p:cNvPr>
            <p:cNvPicPr>
              <a:picLocks noChangeAspect="1"/>
            </p:cNvPicPr>
            <p:nvPr/>
          </p:nvPicPr>
          <p:blipFill rotWithShape="1">
            <a:blip r:embed="rId4"/>
            <a:srcRect l="16237" r="7598"/>
            <a:stretch/>
          </p:blipFill>
          <p:spPr>
            <a:xfrm>
              <a:off x="7329480" y="4077072"/>
              <a:ext cx="1944000" cy="1584000"/>
            </a:xfrm>
            <a:custGeom>
              <a:avLst/>
              <a:gdLst>
                <a:gd name="connsiteX0" fmla="*/ 0 w 1944000"/>
                <a:gd name="connsiteY0" fmla="*/ 0 h 1584000"/>
                <a:gd name="connsiteX1" fmla="*/ 1944000 w 1944000"/>
                <a:gd name="connsiteY1" fmla="*/ 0 h 1584000"/>
                <a:gd name="connsiteX2" fmla="*/ 1944000 w 1944000"/>
                <a:gd name="connsiteY2" fmla="*/ 1584000 h 1584000"/>
                <a:gd name="connsiteX3" fmla="*/ 0 w 1944000"/>
                <a:gd name="connsiteY3" fmla="*/ 1584000 h 1584000"/>
              </a:gdLst>
              <a:ahLst/>
              <a:cxnLst>
                <a:cxn ang="0">
                  <a:pos x="connsiteX0" y="connsiteY0"/>
                </a:cxn>
                <a:cxn ang="0">
                  <a:pos x="connsiteX1" y="connsiteY1"/>
                </a:cxn>
                <a:cxn ang="0">
                  <a:pos x="connsiteX2" y="connsiteY2"/>
                </a:cxn>
                <a:cxn ang="0">
                  <a:pos x="connsiteX3" y="connsiteY3"/>
                </a:cxn>
              </a:cxnLst>
              <a:rect l="l" t="t" r="r" b="b"/>
              <a:pathLst>
                <a:path w="1944000" h="1584000">
                  <a:moveTo>
                    <a:pt x="0" y="0"/>
                  </a:moveTo>
                  <a:lnTo>
                    <a:pt x="1944000" y="0"/>
                  </a:lnTo>
                  <a:lnTo>
                    <a:pt x="1944000" y="1584000"/>
                  </a:lnTo>
                  <a:lnTo>
                    <a:pt x="0" y="1584000"/>
                  </a:lnTo>
                  <a:close/>
                </a:path>
              </a:pathLst>
            </a:custGeom>
          </p:spPr>
        </p:pic>
        <p:sp>
          <p:nvSpPr>
            <p:cNvPr id="18" name="テキスト ボックス 17"/>
            <p:cNvSpPr txBox="1"/>
            <p:nvPr/>
          </p:nvSpPr>
          <p:spPr>
            <a:xfrm>
              <a:off x="7732674" y="5414851"/>
              <a:ext cx="1540806" cy="246221"/>
            </a:xfrm>
            <a:prstGeom prst="rect">
              <a:avLst/>
            </a:prstGeom>
            <a:noFill/>
          </p:spPr>
          <p:txBody>
            <a:bodyPr wrap="none" rtlCol="0">
              <a:spAutoFit/>
            </a:bodyPr>
            <a:lstStyle>
              <a:defPPr>
                <a:defRPr lang="ja-JP"/>
              </a:defPPr>
              <a:lvl1pPr algn="r">
                <a:defRPr sz="1000" b="1">
                  <a:solidFill>
                    <a:schemeClr val="bg1"/>
                  </a:solidFill>
                  <a:effectLst>
                    <a:glow rad="127000">
                      <a:schemeClr val="tx1"/>
                    </a:glow>
                  </a:effectLst>
                  <a:latin typeface="+mn-ea"/>
                </a:defRPr>
              </a:lvl1pPr>
            </a:lstStyle>
            <a:p>
              <a:r>
                <a:rPr lang="ja-JP" altLang="en-US" dirty="0"/>
                <a:t>ラフォーレ修善寺（客室）</a:t>
              </a:r>
            </a:p>
          </p:txBody>
        </p:sp>
      </p:grpSp>
      <p:grpSp>
        <p:nvGrpSpPr>
          <p:cNvPr id="36" name="グループ化 35">
            <a:extLst>
              <a:ext uri="{FF2B5EF4-FFF2-40B4-BE49-F238E27FC236}">
                <a16:creationId xmlns:a16="http://schemas.microsoft.com/office/drawing/2014/main" id="{B9E212F4-5C8A-0441-2F0F-469823BF9D04}"/>
              </a:ext>
            </a:extLst>
          </p:cNvPr>
          <p:cNvGrpSpPr/>
          <p:nvPr/>
        </p:nvGrpSpPr>
        <p:grpSpPr>
          <a:xfrm>
            <a:off x="632519" y="3645024"/>
            <a:ext cx="4032000" cy="2016224"/>
            <a:chOff x="632519" y="3645024"/>
            <a:chExt cx="4032000" cy="2016224"/>
          </a:xfrm>
        </p:grpSpPr>
        <p:pic>
          <p:nvPicPr>
            <p:cNvPr id="35" name="図 34">
              <a:extLst>
                <a:ext uri="{FF2B5EF4-FFF2-40B4-BE49-F238E27FC236}">
                  <a16:creationId xmlns:a16="http://schemas.microsoft.com/office/drawing/2014/main" id="{98CC2C92-85B4-FE37-7011-7A0D36F87E8D}"/>
                </a:ext>
              </a:extLst>
            </p:cNvPr>
            <p:cNvPicPr>
              <a:picLocks noChangeAspect="1"/>
            </p:cNvPicPr>
            <p:nvPr/>
          </p:nvPicPr>
          <p:blipFill>
            <a:blip r:embed="rId5"/>
            <a:srcRect t="6362" b="6243"/>
            <a:stretch>
              <a:fillRect/>
            </a:stretch>
          </p:blipFill>
          <p:spPr>
            <a:xfrm>
              <a:off x="632519" y="3645024"/>
              <a:ext cx="4032000" cy="2016224"/>
            </a:xfrm>
            <a:custGeom>
              <a:avLst/>
              <a:gdLst>
                <a:gd name="connsiteX0" fmla="*/ 0 w 4032000"/>
                <a:gd name="connsiteY0" fmla="*/ 0 h 2016224"/>
                <a:gd name="connsiteX1" fmla="*/ 4032000 w 4032000"/>
                <a:gd name="connsiteY1" fmla="*/ 0 h 2016224"/>
                <a:gd name="connsiteX2" fmla="*/ 4032000 w 4032000"/>
                <a:gd name="connsiteY2" fmla="*/ 2016224 h 2016224"/>
                <a:gd name="connsiteX3" fmla="*/ 0 w 4032000"/>
                <a:gd name="connsiteY3" fmla="*/ 2016224 h 2016224"/>
              </a:gdLst>
              <a:ahLst/>
              <a:cxnLst>
                <a:cxn ang="0">
                  <a:pos x="connsiteX0" y="connsiteY0"/>
                </a:cxn>
                <a:cxn ang="0">
                  <a:pos x="connsiteX1" y="connsiteY1"/>
                </a:cxn>
                <a:cxn ang="0">
                  <a:pos x="connsiteX2" y="connsiteY2"/>
                </a:cxn>
                <a:cxn ang="0">
                  <a:pos x="connsiteX3" y="connsiteY3"/>
                </a:cxn>
              </a:cxnLst>
              <a:rect l="l" t="t" r="r" b="b"/>
              <a:pathLst>
                <a:path w="4032000" h="2016224">
                  <a:moveTo>
                    <a:pt x="0" y="0"/>
                  </a:moveTo>
                  <a:lnTo>
                    <a:pt x="4032000" y="0"/>
                  </a:lnTo>
                  <a:lnTo>
                    <a:pt x="4032000" y="2016224"/>
                  </a:lnTo>
                  <a:lnTo>
                    <a:pt x="0" y="2016224"/>
                  </a:lnTo>
                  <a:close/>
                </a:path>
              </a:pathLst>
            </a:custGeom>
          </p:spPr>
        </p:pic>
        <p:sp>
          <p:nvSpPr>
            <p:cNvPr id="19" name="テキスト ボックス 18"/>
            <p:cNvSpPr txBox="1"/>
            <p:nvPr/>
          </p:nvSpPr>
          <p:spPr>
            <a:xfrm>
              <a:off x="4223373" y="5415027"/>
              <a:ext cx="441146" cy="246221"/>
            </a:xfrm>
            <a:prstGeom prst="rect">
              <a:avLst/>
            </a:prstGeom>
            <a:noFill/>
          </p:spPr>
          <p:txBody>
            <a:bodyPr wrap="none" rtlCol="0">
              <a:spAutoFit/>
            </a:bodyPr>
            <a:lstStyle/>
            <a:p>
              <a:pPr algn="r"/>
              <a:r>
                <a:rPr lang="ja-JP" altLang="en-US" sz="1000" b="1" dirty="0">
                  <a:solidFill>
                    <a:schemeClr val="bg1"/>
                  </a:solidFill>
                  <a:effectLst>
                    <a:glow rad="127000">
                      <a:schemeClr val="tx1"/>
                    </a:glow>
                  </a:effectLst>
                  <a:latin typeface="+mn-ea"/>
                </a:rPr>
                <a:t>外観</a:t>
              </a:r>
            </a:p>
          </p:txBody>
        </p:sp>
      </p:grpSp>
      <p:sp>
        <p:nvSpPr>
          <p:cNvPr id="24" name="フリーフォーム: 図形 23">
            <a:extLst>
              <a:ext uri="{FF2B5EF4-FFF2-40B4-BE49-F238E27FC236}">
                <a16:creationId xmlns:a16="http://schemas.microsoft.com/office/drawing/2014/main" id="{D72C568C-E6A8-C08E-8C5E-12BEABF4CF50}"/>
              </a:ext>
            </a:extLst>
          </p:cNvPr>
          <p:cNvSpPr/>
          <p:nvPr/>
        </p:nvSpPr>
        <p:spPr>
          <a:xfrm>
            <a:off x="488504" y="1484784"/>
            <a:ext cx="4320000" cy="144016"/>
          </a:xfrm>
          <a:custGeom>
            <a:avLst/>
            <a:gdLst>
              <a:gd name="connsiteX0" fmla="*/ 118930 w 4320000"/>
              <a:gd name="connsiteY0" fmla="*/ 0 h 144016"/>
              <a:gd name="connsiteX1" fmla="*/ 4201070 w 4320000"/>
              <a:gd name="connsiteY1" fmla="*/ 0 h 144016"/>
              <a:gd name="connsiteX2" fmla="*/ 4320000 w 4320000"/>
              <a:gd name="connsiteY2" fmla="*/ 118930 h 144016"/>
              <a:gd name="connsiteX3" fmla="*/ 4320000 w 4320000"/>
              <a:gd name="connsiteY3" fmla="*/ 144016 h 144016"/>
              <a:gd name="connsiteX4" fmla="*/ 0 w 4320000"/>
              <a:gd name="connsiteY4" fmla="*/ 144016 h 144016"/>
              <a:gd name="connsiteX5" fmla="*/ 0 w 4320000"/>
              <a:gd name="connsiteY5" fmla="*/ 118930 h 144016"/>
              <a:gd name="connsiteX6" fmla="*/ 118930 w 4320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0000" h="144016">
                <a:moveTo>
                  <a:pt x="118930" y="0"/>
                </a:moveTo>
                <a:lnTo>
                  <a:pt x="4201070" y="0"/>
                </a:lnTo>
                <a:cubicBezTo>
                  <a:pt x="4266753" y="0"/>
                  <a:pt x="4320000" y="53247"/>
                  <a:pt x="4320000" y="118930"/>
                </a:cubicBezTo>
                <a:lnTo>
                  <a:pt x="4320000" y="144016"/>
                </a:lnTo>
                <a:lnTo>
                  <a:pt x="0" y="144016"/>
                </a:lnTo>
                <a:lnTo>
                  <a:pt x="0" y="118930"/>
                </a:lnTo>
                <a:cubicBezTo>
                  <a:pt x="0" y="53247"/>
                  <a:pt x="53247" y="0"/>
                  <a:pt x="118930"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5" name="フリーフォーム: 図形 24">
            <a:extLst>
              <a:ext uri="{FF2B5EF4-FFF2-40B4-BE49-F238E27FC236}">
                <a16:creationId xmlns:a16="http://schemas.microsoft.com/office/drawing/2014/main" id="{AEA0903E-34C5-81F3-F4DD-423AF889404F}"/>
              </a:ext>
            </a:extLst>
          </p:cNvPr>
          <p:cNvSpPr/>
          <p:nvPr/>
        </p:nvSpPr>
        <p:spPr>
          <a:xfrm>
            <a:off x="5097050" y="1484784"/>
            <a:ext cx="4320000" cy="144016"/>
          </a:xfrm>
          <a:custGeom>
            <a:avLst/>
            <a:gdLst>
              <a:gd name="connsiteX0" fmla="*/ 118930 w 4320000"/>
              <a:gd name="connsiteY0" fmla="*/ 0 h 144016"/>
              <a:gd name="connsiteX1" fmla="*/ 4201070 w 4320000"/>
              <a:gd name="connsiteY1" fmla="*/ 0 h 144016"/>
              <a:gd name="connsiteX2" fmla="*/ 4320000 w 4320000"/>
              <a:gd name="connsiteY2" fmla="*/ 118930 h 144016"/>
              <a:gd name="connsiteX3" fmla="*/ 4320000 w 4320000"/>
              <a:gd name="connsiteY3" fmla="*/ 144016 h 144016"/>
              <a:gd name="connsiteX4" fmla="*/ 0 w 4320000"/>
              <a:gd name="connsiteY4" fmla="*/ 144016 h 144016"/>
              <a:gd name="connsiteX5" fmla="*/ 0 w 4320000"/>
              <a:gd name="connsiteY5" fmla="*/ 118930 h 144016"/>
              <a:gd name="connsiteX6" fmla="*/ 118930 w 4320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0000" h="144016">
                <a:moveTo>
                  <a:pt x="118930" y="0"/>
                </a:moveTo>
                <a:lnTo>
                  <a:pt x="4201070" y="0"/>
                </a:lnTo>
                <a:cubicBezTo>
                  <a:pt x="4266753" y="0"/>
                  <a:pt x="4320000" y="53247"/>
                  <a:pt x="4320000" y="118930"/>
                </a:cubicBezTo>
                <a:lnTo>
                  <a:pt x="4320000" y="144016"/>
                </a:lnTo>
                <a:lnTo>
                  <a:pt x="0" y="144016"/>
                </a:lnTo>
                <a:lnTo>
                  <a:pt x="0" y="118930"/>
                </a:lnTo>
                <a:cubicBezTo>
                  <a:pt x="0" y="53247"/>
                  <a:pt x="53247" y="0"/>
                  <a:pt x="118930"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cxnSp>
        <p:nvCxnSpPr>
          <p:cNvPr id="27" name="直線コネクタ 26">
            <a:extLst>
              <a:ext uri="{FF2B5EF4-FFF2-40B4-BE49-F238E27FC236}">
                <a16:creationId xmlns:a16="http://schemas.microsoft.com/office/drawing/2014/main" id="{C4E96AD2-2ACD-7637-0652-08732905F062}"/>
              </a:ext>
            </a:extLst>
          </p:cNvPr>
          <p:cNvCxnSpPr>
            <a:cxnSpLocks/>
          </p:cNvCxnSpPr>
          <p:nvPr/>
        </p:nvCxnSpPr>
        <p:spPr>
          <a:xfrm>
            <a:off x="632950" y="2060848"/>
            <a:ext cx="403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CD9D8509-C560-9E98-B6C4-7094C4097004}"/>
              </a:ext>
            </a:extLst>
          </p:cNvPr>
          <p:cNvCxnSpPr>
            <a:cxnSpLocks/>
          </p:cNvCxnSpPr>
          <p:nvPr/>
        </p:nvCxnSpPr>
        <p:spPr>
          <a:xfrm>
            <a:off x="5241496" y="2060848"/>
            <a:ext cx="4032000"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タイトル 1">
            <a:extLst>
              <a:ext uri="{FF2B5EF4-FFF2-40B4-BE49-F238E27FC236}">
                <a16:creationId xmlns:a16="http://schemas.microsoft.com/office/drawing/2014/main" id="{18BC6596-1986-065D-2E99-8C5F79561EFC}"/>
              </a:ext>
            </a:extLst>
          </p:cNvPr>
          <p:cNvSpPr txBox="1">
            <a:spLocks/>
          </p:cNvSpPr>
          <p:nvPr/>
        </p:nvSpPr>
        <p:spPr>
          <a:xfrm>
            <a:off x="632520" y="2492896"/>
            <a:ext cx="1428596" cy="1126462"/>
          </a:xfrm>
          <a:prstGeom prst="rect">
            <a:avLst/>
          </a:prstGeom>
        </p:spPr>
        <p:txBody>
          <a:bodyPr vert="horz" wrap="none" lIns="91440" tIns="45720" rIns="91440" bIns="45720" rtlCol="0" anchor="t">
            <a:sp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74625" indent="-174625" algn="l">
              <a:lnSpc>
                <a:spcPct val="120000"/>
              </a:lnSpc>
              <a:buClr>
                <a:schemeClr val="accent1"/>
              </a:buClr>
              <a:buFont typeface="Wingdings" panose="05000000000000000000" pitchFamily="2" charset="2"/>
              <a:buChar char="n"/>
            </a:pPr>
            <a:r>
              <a:rPr lang="ja-JP" altLang="en-US" sz="1400" b="1" dirty="0">
                <a:latin typeface="+mn-ea"/>
                <a:ea typeface="+mn-ea"/>
              </a:rPr>
              <a:t>客室</a:t>
            </a:r>
            <a:r>
              <a:rPr lang="en-US" altLang="ja-JP" sz="1400" b="1" dirty="0">
                <a:latin typeface="+mn-ea"/>
                <a:ea typeface="+mn-ea"/>
              </a:rPr>
              <a:t>13</a:t>
            </a:r>
            <a:r>
              <a:rPr lang="ja-JP" altLang="en-US" sz="1400" b="1" dirty="0">
                <a:latin typeface="+mn-ea"/>
                <a:ea typeface="+mn-ea"/>
              </a:rPr>
              <a:t>室</a:t>
            </a:r>
            <a:endParaRPr lang="en-US" altLang="ja-JP" sz="1400" b="1" dirty="0">
              <a:latin typeface="+mn-ea"/>
              <a:ea typeface="+mn-ea"/>
            </a:endParaRPr>
          </a:p>
          <a:p>
            <a:pPr marL="174625" indent="-174625" algn="l">
              <a:lnSpc>
                <a:spcPct val="120000"/>
              </a:lnSpc>
              <a:buClr>
                <a:schemeClr val="accent1"/>
              </a:buClr>
              <a:buFont typeface="Wingdings" panose="05000000000000000000" pitchFamily="2" charset="2"/>
              <a:buChar char="n"/>
            </a:pPr>
            <a:r>
              <a:rPr lang="ja-JP" altLang="en-US" sz="1400" b="1" dirty="0">
                <a:latin typeface="+mn-ea"/>
                <a:ea typeface="+mn-ea"/>
              </a:rPr>
              <a:t>会議室</a:t>
            </a:r>
            <a:endParaRPr lang="en-US" altLang="ja-JP" sz="1400" b="1" dirty="0">
              <a:latin typeface="+mn-ea"/>
              <a:ea typeface="+mn-ea"/>
            </a:endParaRPr>
          </a:p>
          <a:p>
            <a:pPr marL="174625" indent="-174625" algn="l">
              <a:lnSpc>
                <a:spcPct val="120000"/>
              </a:lnSpc>
              <a:buClr>
                <a:schemeClr val="accent1"/>
              </a:buClr>
              <a:buFont typeface="Wingdings" panose="05000000000000000000" pitchFamily="2" charset="2"/>
              <a:buChar char="n"/>
            </a:pPr>
            <a:r>
              <a:rPr lang="ja-JP" altLang="en-US" sz="1400" b="1" dirty="0">
                <a:latin typeface="+mn-ea"/>
                <a:ea typeface="+mn-ea"/>
              </a:rPr>
              <a:t>研修室</a:t>
            </a:r>
            <a:endParaRPr lang="en-US" altLang="ja-JP" sz="1400" b="1" dirty="0">
              <a:latin typeface="+mn-ea"/>
              <a:ea typeface="+mn-ea"/>
            </a:endParaRPr>
          </a:p>
          <a:p>
            <a:pPr marL="174625" indent="-174625" algn="l">
              <a:lnSpc>
                <a:spcPct val="120000"/>
              </a:lnSpc>
              <a:buClr>
                <a:schemeClr val="accent1"/>
              </a:buClr>
              <a:buFont typeface="Wingdings" panose="05000000000000000000" pitchFamily="2" charset="2"/>
              <a:buChar char="n"/>
            </a:pPr>
            <a:r>
              <a:rPr lang="ja-JP" altLang="en-US" sz="1400" b="1" dirty="0">
                <a:latin typeface="+mn-ea"/>
                <a:ea typeface="+mn-ea"/>
              </a:rPr>
              <a:t>多目的ホール</a:t>
            </a:r>
            <a:endParaRPr lang="en-US" altLang="ja-JP" sz="1400" b="1" dirty="0">
              <a:latin typeface="+mn-ea"/>
              <a:ea typeface="+mn-ea"/>
            </a:endParaRPr>
          </a:p>
        </p:txBody>
      </p:sp>
      <p:sp>
        <p:nvSpPr>
          <p:cNvPr id="31" name="タイトル 1">
            <a:extLst>
              <a:ext uri="{FF2B5EF4-FFF2-40B4-BE49-F238E27FC236}">
                <a16:creationId xmlns:a16="http://schemas.microsoft.com/office/drawing/2014/main" id="{4DC06724-2A93-7574-A9FE-AEBFB112A12B}"/>
              </a:ext>
            </a:extLst>
          </p:cNvPr>
          <p:cNvSpPr txBox="1">
            <a:spLocks/>
          </p:cNvSpPr>
          <p:nvPr/>
        </p:nvSpPr>
        <p:spPr>
          <a:xfrm>
            <a:off x="2688127" y="2492896"/>
            <a:ext cx="1720343" cy="1163395"/>
          </a:xfrm>
          <a:prstGeom prst="rect">
            <a:avLst/>
          </a:prstGeom>
        </p:spPr>
        <p:txBody>
          <a:bodyPr vert="horz" wrap="none" lIns="91440" tIns="45720" rIns="91440" bIns="45720" rtlCol="0" anchor="t">
            <a:sp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74625" indent="-174625" algn="l">
              <a:lnSpc>
                <a:spcPct val="120000"/>
              </a:lnSpc>
              <a:buClr>
                <a:schemeClr val="accent1"/>
              </a:buClr>
              <a:buFont typeface="Wingdings" panose="05000000000000000000" pitchFamily="2" charset="2"/>
              <a:buChar char="n"/>
            </a:pPr>
            <a:r>
              <a:rPr lang="ja-JP" altLang="en-US" sz="1400" b="1" dirty="0">
                <a:latin typeface="+mn-ea"/>
                <a:ea typeface="+mn-ea"/>
              </a:rPr>
              <a:t>食堂</a:t>
            </a:r>
            <a:endParaRPr lang="en-US" altLang="ja-JP" sz="1400" b="1" dirty="0">
              <a:latin typeface="+mn-ea"/>
              <a:ea typeface="+mn-ea"/>
            </a:endParaRPr>
          </a:p>
          <a:p>
            <a:pPr marL="174625" indent="-174625" algn="l">
              <a:lnSpc>
                <a:spcPct val="120000"/>
              </a:lnSpc>
              <a:buClr>
                <a:schemeClr val="accent1"/>
              </a:buClr>
              <a:buFont typeface="Wingdings" panose="05000000000000000000" pitchFamily="2" charset="2"/>
              <a:buChar char="n"/>
            </a:pPr>
            <a:r>
              <a:rPr lang="ja-JP" altLang="en-US" sz="1400" b="1" dirty="0">
                <a:latin typeface="+mn-ea"/>
                <a:ea typeface="+mn-ea"/>
              </a:rPr>
              <a:t>カラオケ室（</a:t>
            </a:r>
            <a:r>
              <a:rPr lang="en-US" altLang="ja-JP" sz="1400" b="1" dirty="0">
                <a:latin typeface="+mn-ea"/>
                <a:ea typeface="+mn-ea"/>
              </a:rPr>
              <a:t>3</a:t>
            </a:r>
            <a:r>
              <a:rPr lang="ja-JP" altLang="en-US" sz="1400" b="1" dirty="0">
                <a:latin typeface="+mn-ea"/>
                <a:ea typeface="+mn-ea"/>
              </a:rPr>
              <a:t>室）</a:t>
            </a:r>
            <a:endParaRPr lang="en-US" altLang="ja-JP" sz="1400" b="1" dirty="0">
              <a:latin typeface="+mn-ea"/>
              <a:ea typeface="+mn-ea"/>
            </a:endParaRPr>
          </a:p>
          <a:p>
            <a:pPr marL="174625" indent="-174625" algn="l">
              <a:lnSpc>
                <a:spcPct val="120000"/>
              </a:lnSpc>
              <a:buClr>
                <a:schemeClr val="accent1"/>
              </a:buClr>
              <a:buFont typeface="Wingdings" panose="05000000000000000000" pitchFamily="2" charset="2"/>
              <a:buChar char="n"/>
            </a:pPr>
            <a:r>
              <a:rPr lang="ja-JP" altLang="en-US" sz="1400" b="1" dirty="0">
                <a:latin typeface="+mn-ea"/>
                <a:ea typeface="+mn-ea"/>
              </a:rPr>
              <a:t>フリー</a:t>
            </a:r>
            <a:r>
              <a:rPr lang="en-US" altLang="ja-JP" sz="1400" b="1" dirty="0">
                <a:latin typeface="+mn-ea"/>
                <a:ea typeface="+mn-ea"/>
              </a:rPr>
              <a:t>Wi-Fi</a:t>
            </a:r>
            <a:r>
              <a:rPr lang="ja-JP" altLang="en-US" sz="1400" b="1" dirty="0">
                <a:latin typeface="+mn-ea"/>
                <a:ea typeface="+mn-ea"/>
              </a:rPr>
              <a:t>完備</a:t>
            </a:r>
            <a:endParaRPr lang="en-US" altLang="ja-JP" sz="1400" b="1" dirty="0">
              <a:latin typeface="+mn-ea"/>
              <a:ea typeface="+mn-ea"/>
            </a:endParaRPr>
          </a:p>
          <a:p>
            <a:pPr marL="174625" indent="-174625" algn="l">
              <a:lnSpc>
                <a:spcPct val="120000"/>
              </a:lnSpc>
              <a:buClr>
                <a:schemeClr val="accent1"/>
              </a:buClr>
              <a:buFont typeface="Wingdings" panose="05000000000000000000" pitchFamily="2" charset="2"/>
              <a:buChar char="n"/>
            </a:pPr>
            <a:r>
              <a:rPr lang="ja-JP" altLang="en-US" sz="1400" b="1" dirty="0">
                <a:latin typeface="+mn-ea"/>
                <a:ea typeface="+mn-ea"/>
              </a:rPr>
              <a:t>天然温泉</a:t>
            </a:r>
            <a:endParaRPr lang="en-US" altLang="ja-JP" sz="1600" b="1" dirty="0">
              <a:latin typeface="+mn-ea"/>
              <a:ea typeface="+mn-ea"/>
            </a:endParaRPr>
          </a:p>
        </p:txBody>
      </p:sp>
      <p:sp>
        <p:nvSpPr>
          <p:cNvPr id="5" name="テキスト ボックス 4"/>
          <p:cNvSpPr txBox="1"/>
          <p:nvPr/>
        </p:nvSpPr>
        <p:spPr>
          <a:xfrm>
            <a:off x="7732674" y="2276872"/>
            <a:ext cx="1540806" cy="400110"/>
          </a:xfrm>
          <a:prstGeom prst="rect">
            <a:avLst/>
          </a:prstGeom>
          <a:noFill/>
        </p:spPr>
        <p:txBody>
          <a:bodyPr wrap="square" rtlCol="0">
            <a:spAutoFit/>
          </a:bodyPr>
          <a:lstStyle/>
          <a:p>
            <a:r>
              <a:rPr kumimoji="1" lang="en-US" altLang="ja-JP" sz="1000" dirty="0"/>
              <a:t>※</a:t>
            </a:r>
            <a:r>
              <a:rPr kumimoji="1" lang="ja-JP" altLang="en-US" sz="1000" dirty="0"/>
              <a:t>１人１泊</a:t>
            </a:r>
            <a:r>
              <a:rPr kumimoji="1" lang="en-US" altLang="ja-JP" sz="1000" dirty="0"/>
              <a:t>3,000</a:t>
            </a:r>
            <a:r>
              <a:rPr kumimoji="1" lang="ja-JP" altLang="en-US" sz="1000" dirty="0"/>
              <a:t>円</a:t>
            </a:r>
            <a:endParaRPr kumimoji="1" lang="en-US" altLang="ja-JP" sz="1000" dirty="0"/>
          </a:p>
          <a:p>
            <a:r>
              <a:rPr kumimoji="1" lang="ja-JP" altLang="en-US" sz="1000" dirty="0"/>
              <a:t>　（年度内</a:t>
            </a:r>
            <a:r>
              <a:rPr kumimoji="1" lang="en-US" altLang="ja-JP" sz="1000" dirty="0"/>
              <a:t>2</a:t>
            </a:r>
            <a:r>
              <a:rPr kumimoji="1" lang="ja-JP" altLang="en-US" sz="1000" dirty="0"/>
              <a:t>泊まで補助）</a:t>
            </a:r>
          </a:p>
        </p:txBody>
      </p:sp>
    </p:spTree>
    <p:extLst>
      <p:ext uri="{BB962C8B-B14F-4D97-AF65-F5344CB8AC3E}">
        <p14:creationId xmlns:p14="http://schemas.microsoft.com/office/powerpoint/2010/main" val="3228827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4C141D86-030E-4B60-8A08-28D40EA4109E}"/>
              </a:ext>
            </a:extLst>
          </p:cNvPr>
          <p:cNvSpPr>
            <a:spLocks noGrp="1"/>
          </p:cNvSpPr>
          <p:nvPr>
            <p:ph type="title"/>
          </p:nvPr>
        </p:nvSpPr>
        <p:spPr>
          <a:xfrm>
            <a:off x="488950" y="1"/>
            <a:ext cx="8928100" cy="692696"/>
          </a:xfrm>
        </p:spPr>
        <p:txBody>
          <a:bodyPr/>
          <a:lstStyle/>
          <a:p>
            <a:r>
              <a:rPr lang="ja-JP" altLang="en-US" dirty="0"/>
              <a:t>６</a:t>
            </a:r>
            <a:r>
              <a:rPr lang="en-US" altLang="ja-JP" dirty="0"/>
              <a:t>.</a:t>
            </a:r>
            <a:r>
              <a:rPr lang="ja-JP" altLang="en-US" dirty="0"/>
              <a:t>健康づくりに役立つ福利厚生（事業）</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13</a:t>
            </a:fld>
            <a:endParaRPr lang="ja-JP" altLang="en-US"/>
          </a:p>
        </p:txBody>
      </p:sp>
      <p:sp>
        <p:nvSpPr>
          <p:cNvPr id="15" name="タイトル 1"/>
          <p:cNvSpPr txBox="1">
            <a:spLocks/>
          </p:cNvSpPr>
          <p:nvPr/>
        </p:nvSpPr>
        <p:spPr>
          <a:xfrm>
            <a:off x="2576736" y="2530879"/>
            <a:ext cx="6264696" cy="72008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100" dirty="0">
              <a:latin typeface="HG丸ｺﾞｼｯｸM-PRO" panose="020F0600000000000000" pitchFamily="50" charset="-128"/>
              <a:ea typeface="HG丸ｺﾞｼｯｸM-PRO" panose="020F0600000000000000" pitchFamily="50" charset="-128"/>
            </a:endParaRPr>
          </a:p>
        </p:txBody>
      </p:sp>
      <p:sp>
        <p:nvSpPr>
          <p:cNvPr id="19" name="タイトル 1"/>
          <p:cNvSpPr txBox="1">
            <a:spLocks/>
          </p:cNvSpPr>
          <p:nvPr/>
        </p:nvSpPr>
        <p:spPr>
          <a:xfrm>
            <a:off x="1079172" y="3493343"/>
            <a:ext cx="8445829" cy="46093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600" b="1" dirty="0">
              <a:latin typeface="HG丸ｺﾞｼｯｸM-PRO" panose="020F0600000000000000" pitchFamily="50" charset="-128"/>
              <a:ea typeface="HG丸ｺﾞｼｯｸM-PRO" panose="020F0600000000000000" pitchFamily="50" charset="-128"/>
            </a:endParaRPr>
          </a:p>
        </p:txBody>
      </p:sp>
      <p:pic>
        <p:nvPicPr>
          <p:cNvPr id="6" name="図 5">
            <a:extLst>
              <a:ext uri="{FF2B5EF4-FFF2-40B4-BE49-F238E27FC236}">
                <a16:creationId xmlns:a16="http://schemas.microsoft.com/office/drawing/2014/main" id="{E58680CF-88BC-1D14-01DD-37EB44E5CC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519" y="980728"/>
            <a:ext cx="2589976" cy="1728000"/>
          </a:xfrm>
          <a:prstGeom prst="rect">
            <a:avLst/>
          </a:prstGeom>
        </p:spPr>
      </p:pic>
      <p:pic>
        <p:nvPicPr>
          <p:cNvPr id="12" name="図 11">
            <a:extLst>
              <a:ext uri="{FF2B5EF4-FFF2-40B4-BE49-F238E27FC236}">
                <a16:creationId xmlns:a16="http://schemas.microsoft.com/office/drawing/2014/main" id="{59EBF0C6-ADDD-BF0E-64E2-A72F79030A5E}"/>
              </a:ext>
            </a:extLst>
          </p:cNvPr>
          <p:cNvPicPr>
            <a:picLocks noChangeAspect="1"/>
          </p:cNvPicPr>
          <p:nvPr/>
        </p:nvPicPr>
        <p:blipFill rotWithShape="1">
          <a:blip r:embed="rId4">
            <a:extLst>
              <a:ext uri="{28A0092B-C50C-407E-A947-70E740481C1C}">
                <a14:useLocalDpi xmlns:a14="http://schemas.microsoft.com/office/drawing/2010/main" val="0"/>
              </a:ext>
            </a:extLst>
          </a:blip>
          <a:srcRect r="15708"/>
          <a:stretch/>
        </p:blipFill>
        <p:spPr>
          <a:xfrm>
            <a:off x="6827519" y="2781024"/>
            <a:ext cx="2589451" cy="1728000"/>
          </a:xfrm>
          <a:prstGeom prst="rect">
            <a:avLst/>
          </a:prstGeom>
        </p:spPr>
      </p:pic>
      <p:pic>
        <p:nvPicPr>
          <p:cNvPr id="26" name="図 25">
            <a:extLst>
              <a:ext uri="{FF2B5EF4-FFF2-40B4-BE49-F238E27FC236}">
                <a16:creationId xmlns:a16="http://schemas.microsoft.com/office/drawing/2014/main" id="{CED57636-D950-B571-243E-CF79A2B29B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7519" y="4581320"/>
            <a:ext cx="2589977" cy="1728000"/>
          </a:xfrm>
          <a:prstGeom prst="rect">
            <a:avLst/>
          </a:prstGeom>
        </p:spPr>
      </p:pic>
      <p:grpSp>
        <p:nvGrpSpPr>
          <p:cNvPr id="56" name="グループ化 55">
            <a:extLst>
              <a:ext uri="{FF2B5EF4-FFF2-40B4-BE49-F238E27FC236}">
                <a16:creationId xmlns:a16="http://schemas.microsoft.com/office/drawing/2014/main" id="{935E11F1-370C-C360-554C-4EE19025FF68}"/>
              </a:ext>
            </a:extLst>
          </p:cNvPr>
          <p:cNvGrpSpPr/>
          <p:nvPr/>
        </p:nvGrpSpPr>
        <p:grpSpPr>
          <a:xfrm>
            <a:off x="488505" y="980728"/>
            <a:ext cx="3024889" cy="1728000"/>
            <a:chOff x="488505" y="980728"/>
            <a:chExt cx="3024889" cy="1728000"/>
          </a:xfrm>
        </p:grpSpPr>
        <p:sp>
          <p:nvSpPr>
            <p:cNvPr id="27" name="四角形: 角を丸くする 26">
              <a:extLst>
                <a:ext uri="{FF2B5EF4-FFF2-40B4-BE49-F238E27FC236}">
                  <a16:creationId xmlns:a16="http://schemas.microsoft.com/office/drawing/2014/main" id="{7AD48E2C-A21E-35B9-9CE8-40BABECE496B}"/>
                </a:ext>
              </a:extLst>
            </p:cNvPr>
            <p:cNvSpPr/>
            <p:nvPr/>
          </p:nvSpPr>
          <p:spPr>
            <a:xfrm>
              <a:off x="488949" y="980728"/>
              <a:ext cx="3024000" cy="1728000"/>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1"/>
            <p:cNvSpPr txBox="1">
              <a:spLocks/>
            </p:cNvSpPr>
            <p:nvPr/>
          </p:nvSpPr>
          <p:spPr>
            <a:xfrm>
              <a:off x="488505" y="1096832"/>
              <a:ext cx="3024000" cy="1495794"/>
            </a:xfrm>
            <a:prstGeom prst="rect">
              <a:avLst/>
            </a:prstGeom>
          </p:spPr>
          <p:txBody>
            <a:bodyPr vert="horz" wrap="square" lIns="91440" tIns="45720" rIns="91440" bIns="45720" rtlCol="0" anchor="ctr">
              <a:spAutoFit/>
            </a:bodyPr>
            <a:lstStyle>
              <a:defPPr>
                <a:defRPr lang="ja-JP"/>
              </a:defPPr>
              <a:lvl1pPr>
                <a:lnSpc>
                  <a:spcPct val="120000"/>
                </a:lnSpc>
                <a:spcBef>
                  <a:spcPct val="0"/>
                </a:spcBef>
                <a:buNone/>
                <a:defRPr sz="1600" b="1">
                  <a:latin typeface="+mn-ea"/>
                  <a:cs typeface="+mj-cs"/>
                </a:defRPr>
              </a:lvl1pPr>
            </a:lstStyle>
            <a:p>
              <a:r>
                <a:rPr lang="ja-JP" altLang="en-US" sz="1800" dirty="0">
                  <a:solidFill>
                    <a:schemeClr val="accent1"/>
                  </a:solidFill>
                </a:rPr>
                <a:t>東京ディズニーリゾート</a:t>
              </a:r>
              <a:r>
                <a:rPr lang="en-US" altLang="ja-JP" sz="1800" baseline="-25000" dirty="0">
                  <a:solidFill>
                    <a:schemeClr val="accent1"/>
                  </a:solidFill>
                </a:rPr>
                <a:t>®</a:t>
              </a:r>
              <a:r>
                <a:rPr lang="ja-JP" altLang="en-US" sz="1800" dirty="0">
                  <a:solidFill>
                    <a:schemeClr val="accent1"/>
                  </a:solidFill>
                </a:rPr>
                <a:t>・</a:t>
              </a:r>
              <a:endParaRPr lang="en-US" altLang="ja-JP" sz="1800" dirty="0">
                <a:solidFill>
                  <a:schemeClr val="accent1"/>
                </a:solidFill>
              </a:endParaRPr>
            </a:p>
            <a:p>
              <a:r>
                <a:rPr lang="ja-JP" altLang="en-US" sz="1800" dirty="0">
                  <a:solidFill>
                    <a:schemeClr val="accent1"/>
                  </a:solidFill>
                </a:rPr>
                <a:t>コーポレートプログラム</a:t>
              </a:r>
              <a:endParaRPr lang="en-US" altLang="ja-JP" sz="1800" dirty="0">
                <a:solidFill>
                  <a:schemeClr val="accent1"/>
                </a:solidFill>
              </a:endParaRPr>
            </a:p>
            <a:p>
              <a:r>
                <a:rPr lang="ja-JP" altLang="en-US" sz="1800" dirty="0">
                  <a:solidFill>
                    <a:schemeClr val="accent1"/>
                  </a:solidFill>
                </a:rPr>
                <a:t>利用券の配布</a:t>
              </a:r>
              <a:endParaRPr lang="en-US" altLang="ja-JP" sz="1800" dirty="0">
                <a:solidFill>
                  <a:schemeClr val="accent1"/>
                </a:solidFill>
              </a:endParaRPr>
            </a:p>
            <a:p>
              <a:r>
                <a:rPr lang="ja-JP" altLang="en-US" sz="1100" dirty="0"/>
                <a:t>期間限定でご利用いただける割引利用券を</a:t>
              </a:r>
              <a:endParaRPr lang="en-US" altLang="ja-JP" sz="1100" dirty="0"/>
            </a:p>
            <a:p>
              <a:r>
                <a:rPr lang="ja-JP" altLang="en-US" sz="1100" dirty="0"/>
                <a:t>抽選で配布いたします。　</a:t>
              </a:r>
              <a:endParaRPr lang="en-US" altLang="ja-JP" sz="1100" dirty="0"/>
            </a:p>
          </p:txBody>
        </p:sp>
        <p:sp>
          <p:nvSpPr>
            <p:cNvPr id="48" name="フリーフォーム: 図形 47">
              <a:extLst>
                <a:ext uri="{FF2B5EF4-FFF2-40B4-BE49-F238E27FC236}">
                  <a16:creationId xmlns:a16="http://schemas.microsoft.com/office/drawing/2014/main" id="{72FF55AE-9AAE-31B7-FB43-39DE04CA893F}"/>
                </a:ext>
              </a:extLst>
            </p:cNvPr>
            <p:cNvSpPr/>
            <p:nvPr/>
          </p:nvSpPr>
          <p:spPr>
            <a:xfrm>
              <a:off x="489394" y="980728"/>
              <a:ext cx="3024000" cy="144016"/>
            </a:xfrm>
            <a:custGeom>
              <a:avLst/>
              <a:gdLst>
                <a:gd name="connsiteX0" fmla="*/ 94452 w 3024000"/>
                <a:gd name="connsiteY0" fmla="*/ 0 h 144016"/>
                <a:gd name="connsiteX1" fmla="*/ 2929548 w 3024000"/>
                <a:gd name="connsiteY1" fmla="*/ 0 h 144016"/>
                <a:gd name="connsiteX2" fmla="*/ 3024000 w 3024000"/>
                <a:gd name="connsiteY2" fmla="*/ 94452 h 144016"/>
                <a:gd name="connsiteX3" fmla="*/ 3024000 w 3024000"/>
                <a:gd name="connsiteY3" fmla="*/ 144016 h 144016"/>
                <a:gd name="connsiteX4" fmla="*/ 0 w 3024000"/>
                <a:gd name="connsiteY4" fmla="*/ 144016 h 144016"/>
                <a:gd name="connsiteX5" fmla="*/ 0 w 3024000"/>
                <a:gd name="connsiteY5" fmla="*/ 94452 h 144016"/>
                <a:gd name="connsiteX6" fmla="*/ 94452 w 3024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44016">
                  <a:moveTo>
                    <a:pt x="94452" y="0"/>
                  </a:moveTo>
                  <a:lnTo>
                    <a:pt x="2929548" y="0"/>
                  </a:lnTo>
                  <a:cubicBezTo>
                    <a:pt x="2981712" y="0"/>
                    <a:pt x="3024000" y="42288"/>
                    <a:pt x="3024000" y="94452"/>
                  </a:cubicBezTo>
                  <a:lnTo>
                    <a:pt x="3024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grpSp>
        <p:nvGrpSpPr>
          <p:cNvPr id="58" name="グループ化 57">
            <a:extLst>
              <a:ext uri="{FF2B5EF4-FFF2-40B4-BE49-F238E27FC236}">
                <a16:creationId xmlns:a16="http://schemas.microsoft.com/office/drawing/2014/main" id="{1038EE3A-B373-0FBB-49A0-ADBF6DED8DAD}"/>
              </a:ext>
            </a:extLst>
          </p:cNvPr>
          <p:cNvGrpSpPr/>
          <p:nvPr/>
        </p:nvGrpSpPr>
        <p:grpSpPr>
          <a:xfrm>
            <a:off x="488504" y="2780928"/>
            <a:ext cx="3024445" cy="1728000"/>
            <a:chOff x="488504" y="2780928"/>
            <a:chExt cx="3024445" cy="1728000"/>
          </a:xfrm>
        </p:grpSpPr>
        <p:sp>
          <p:nvSpPr>
            <p:cNvPr id="29" name="四角形: 角を丸くする 28">
              <a:extLst>
                <a:ext uri="{FF2B5EF4-FFF2-40B4-BE49-F238E27FC236}">
                  <a16:creationId xmlns:a16="http://schemas.microsoft.com/office/drawing/2014/main" id="{BBD91F3A-D27C-6643-FBFB-20ADD29AE792}"/>
                </a:ext>
              </a:extLst>
            </p:cNvPr>
            <p:cNvSpPr/>
            <p:nvPr/>
          </p:nvSpPr>
          <p:spPr>
            <a:xfrm>
              <a:off x="488504" y="2780928"/>
              <a:ext cx="3024000" cy="1728000"/>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タイトル 1"/>
            <p:cNvSpPr txBox="1">
              <a:spLocks/>
            </p:cNvSpPr>
            <p:nvPr/>
          </p:nvSpPr>
          <p:spPr>
            <a:xfrm>
              <a:off x="488504" y="3330996"/>
              <a:ext cx="2691763" cy="627864"/>
            </a:xfrm>
            <a:prstGeom prst="rect">
              <a:avLst/>
            </a:prstGeom>
          </p:spPr>
          <p:txBody>
            <a:bodyPr vert="horz" wrap="none" lIns="91440" tIns="45720" rIns="91440" bIns="45720" rtlCol="0" anchor="ctr">
              <a:sp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lnSpc>
                  <a:spcPct val="120000"/>
                </a:lnSpc>
              </a:pPr>
              <a:r>
                <a:rPr lang="ja-JP" altLang="en-US" sz="1800" b="1" dirty="0">
                  <a:solidFill>
                    <a:schemeClr val="accent1"/>
                  </a:solidFill>
                  <a:latin typeface="+mn-ea"/>
                  <a:ea typeface="+mn-ea"/>
                </a:rPr>
                <a:t>野球大会</a:t>
              </a:r>
              <a:endParaRPr lang="en-US" altLang="ja-JP" sz="1800" b="1" dirty="0">
                <a:solidFill>
                  <a:schemeClr val="accent1"/>
                </a:solidFill>
                <a:latin typeface="+mn-ea"/>
                <a:ea typeface="+mn-ea"/>
              </a:endParaRPr>
            </a:p>
            <a:p>
              <a:pPr algn="l">
                <a:lnSpc>
                  <a:spcPct val="120000"/>
                </a:lnSpc>
              </a:pPr>
              <a:r>
                <a:rPr lang="ja-JP" altLang="en-US" sz="1100" b="1" dirty="0">
                  <a:latin typeface="+mn-ea"/>
                  <a:ea typeface="+mn-ea"/>
                </a:rPr>
                <a:t>トーナメント方式で年</a:t>
              </a:r>
              <a:r>
                <a:rPr lang="en-US" altLang="ja-JP" sz="1100" b="1" dirty="0">
                  <a:latin typeface="+mn-ea"/>
                  <a:ea typeface="+mn-ea"/>
                </a:rPr>
                <a:t>1</a:t>
              </a:r>
              <a:r>
                <a:rPr lang="ja-JP" altLang="en-US" sz="1100" b="1" dirty="0">
                  <a:latin typeface="+mn-ea"/>
                  <a:ea typeface="+mn-ea"/>
                </a:rPr>
                <a:t>回開催いたします</a:t>
              </a:r>
              <a:endParaRPr lang="en-US" altLang="ja-JP" sz="1100" b="1" dirty="0">
                <a:latin typeface="+mn-ea"/>
                <a:ea typeface="+mn-ea"/>
              </a:endParaRPr>
            </a:p>
          </p:txBody>
        </p:sp>
        <p:sp>
          <p:nvSpPr>
            <p:cNvPr id="50" name="フリーフォーム: 図形 49">
              <a:extLst>
                <a:ext uri="{FF2B5EF4-FFF2-40B4-BE49-F238E27FC236}">
                  <a16:creationId xmlns:a16="http://schemas.microsoft.com/office/drawing/2014/main" id="{59D7E129-963F-5884-D493-D225A2E9818B}"/>
                </a:ext>
              </a:extLst>
            </p:cNvPr>
            <p:cNvSpPr/>
            <p:nvPr/>
          </p:nvSpPr>
          <p:spPr>
            <a:xfrm>
              <a:off x="488949" y="2780928"/>
              <a:ext cx="3024000" cy="144016"/>
            </a:xfrm>
            <a:custGeom>
              <a:avLst/>
              <a:gdLst>
                <a:gd name="connsiteX0" fmla="*/ 94452 w 3024000"/>
                <a:gd name="connsiteY0" fmla="*/ 0 h 144016"/>
                <a:gd name="connsiteX1" fmla="*/ 2929548 w 3024000"/>
                <a:gd name="connsiteY1" fmla="*/ 0 h 144016"/>
                <a:gd name="connsiteX2" fmla="*/ 3024000 w 3024000"/>
                <a:gd name="connsiteY2" fmla="*/ 94452 h 144016"/>
                <a:gd name="connsiteX3" fmla="*/ 3024000 w 3024000"/>
                <a:gd name="connsiteY3" fmla="*/ 144016 h 144016"/>
                <a:gd name="connsiteX4" fmla="*/ 0 w 3024000"/>
                <a:gd name="connsiteY4" fmla="*/ 144016 h 144016"/>
                <a:gd name="connsiteX5" fmla="*/ 0 w 3024000"/>
                <a:gd name="connsiteY5" fmla="*/ 94452 h 144016"/>
                <a:gd name="connsiteX6" fmla="*/ 94452 w 3024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44016">
                  <a:moveTo>
                    <a:pt x="94452" y="0"/>
                  </a:moveTo>
                  <a:lnTo>
                    <a:pt x="2929548" y="0"/>
                  </a:lnTo>
                  <a:cubicBezTo>
                    <a:pt x="2981712" y="0"/>
                    <a:pt x="3024000" y="42288"/>
                    <a:pt x="3024000" y="94452"/>
                  </a:cubicBezTo>
                  <a:lnTo>
                    <a:pt x="3024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grpSp>
        <p:nvGrpSpPr>
          <p:cNvPr id="57" name="グループ化 56">
            <a:extLst>
              <a:ext uri="{FF2B5EF4-FFF2-40B4-BE49-F238E27FC236}">
                <a16:creationId xmlns:a16="http://schemas.microsoft.com/office/drawing/2014/main" id="{508D432D-84A9-9661-0CFF-24EFAE117818}"/>
              </a:ext>
            </a:extLst>
          </p:cNvPr>
          <p:cNvGrpSpPr/>
          <p:nvPr/>
        </p:nvGrpSpPr>
        <p:grpSpPr>
          <a:xfrm>
            <a:off x="3584848" y="980728"/>
            <a:ext cx="3025335" cy="1728000"/>
            <a:chOff x="3584848" y="980728"/>
            <a:chExt cx="3025335" cy="1728000"/>
          </a:xfrm>
        </p:grpSpPr>
        <p:sp>
          <p:nvSpPr>
            <p:cNvPr id="28" name="四角形: 角を丸くする 27">
              <a:extLst>
                <a:ext uri="{FF2B5EF4-FFF2-40B4-BE49-F238E27FC236}">
                  <a16:creationId xmlns:a16="http://schemas.microsoft.com/office/drawing/2014/main" id="{1C6CCEE4-F393-F7B3-5B70-8056536263B7}"/>
                </a:ext>
              </a:extLst>
            </p:cNvPr>
            <p:cNvSpPr/>
            <p:nvPr/>
          </p:nvSpPr>
          <p:spPr>
            <a:xfrm>
              <a:off x="3585738" y="980728"/>
              <a:ext cx="3024000" cy="1728000"/>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タイトル 1"/>
            <p:cNvSpPr txBox="1">
              <a:spLocks/>
            </p:cNvSpPr>
            <p:nvPr/>
          </p:nvSpPr>
          <p:spPr>
            <a:xfrm>
              <a:off x="3584848" y="1327665"/>
              <a:ext cx="3024000" cy="1034129"/>
            </a:xfrm>
            <a:prstGeom prst="rect">
              <a:avLst/>
            </a:prstGeom>
          </p:spPr>
          <p:txBody>
            <a:bodyPr vert="horz" wrap="square" lIns="91440" tIns="45720" rIns="91440" bIns="45720" rtlCol="0" anchor="ctr">
              <a:spAutoFit/>
            </a:bodyPr>
            <a:lstStyle>
              <a:defPPr>
                <a:defRPr lang="ja-JP"/>
              </a:defPPr>
              <a:lvl1pPr>
                <a:lnSpc>
                  <a:spcPct val="120000"/>
                </a:lnSpc>
                <a:spcBef>
                  <a:spcPct val="0"/>
                </a:spcBef>
                <a:buNone/>
                <a:defRPr sz="1600" b="1">
                  <a:latin typeface="+mn-ea"/>
                  <a:cs typeface="+mj-cs"/>
                </a:defRPr>
              </a:lvl1pPr>
            </a:lstStyle>
            <a:p>
              <a:r>
                <a:rPr lang="ja-JP" altLang="en-US" sz="1800" dirty="0">
                  <a:solidFill>
                    <a:schemeClr val="accent1"/>
                  </a:solidFill>
                </a:rPr>
                <a:t>ウォークラリー</a:t>
              </a:r>
              <a:endParaRPr lang="en-US" altLang="ja-JP" sz="1800" dirty="0">
                <a:solidFill>
                  <a:schemeClr val="accent1"/>
                </a:solidFill>
              </a:endParaRPr>
            </a:p>
            <a:p>
              <a:r>
                <a:rPr lang="ja-JP" altLang="en-US" sz="1100" dirty="0"/>
                <a:t>期間限定で利用いただけるユニバーサル・スタジオ・ジャパンの「入場予約券」を割引価格で配布いたします。</a:t>
              </a:r>
              <a:endParaRPr lang="en-US" altLang="ja-JP" sz="1100" dirty="0"/>
            </a:p>
          </p:txBody>
        </p:sp>
        <p:sp>
          <p:nvSpPr>
            <p:cNvPr id="49" name="フリーフォーム: 図形 48">
              <a:extLst>
                <a:ext uri="{FF2B5EF4-FFF2-40B4-BE49-F238E27FC236}">
                  <a16:creationId xmlns:a16="http://schemas.microsoft.com/office/drawing/2014/main" id="{A2C0D1F6-56A5-788A-E999-85EA589EB6C8}"/>
                </a:ext>
              </a:extLst>
            </p:cNvPr>
            <p:cNvSpPr/>
            <p:nvPr/>
          </p:nvSpPr>
          <p:spPr>
            <a:xfrm>
              <a:off x="3586183" y="980728"/>
              <a:ext cx="3024000" cy="144016"/>
            </a:xfrm>
            <a:custGeom>
              <a:avLst/>
              <a:gdLst>
                <a:gd name="connsiteX0" fmla="*/ 94452 w 3024000"/>
                <a:gd name="connsiteY0" fmla="*/ 0 h 144016"/>
                <a:gd name="connsiteX1" fmla="*/ 2929548 w 3024000"/>
                <a:gd name="connsiteY1" fmla="*/ 0 h 144016"/>
                <a:gd name="connsiteX2" fmla="*/ 3024000 w 3024000"/>
                <a:gd name="connsiteY2" fmla="*/ 94452 h 144016"/>
                <a:gd name="connsiteX3" fmla="*/ 3024000 w 3024000"/>
                <a:gd name="connsiteY3" fmla="*/ 144016 h 144016"/>
                <a:gd name="connsiteX4" fmla="*/ 0 w 3024000"/>
                <a:gd name="connsiteY4" fmla="*/ 144016 h 144016"/>
                <a:gd name="connsiteX5" fmla="*/ 0 w 3024000"/>
                <a:gd name="connsiteY5" fmla="*/ 94452 h 144016"/>
                <a:gd name="connsiteX6" fmla="*/ 94452 w 3024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44016">
                  <a:moveTo>
                    <a:pt x="94452" y="0"/>
                  </a:moveTo>
                  <a:lnTo>
                    <a:pt x="2929548" y="0"/>
                  </a:lnTo>
                  <a:cubicBezTo>
                    <a:pt x="2981712" y="0"/>
                    <a:pt x="3024000" y="42288"/>
                    <a:pt x="3024000" y="94452"/>
                  </a:cubicBezTo>
                  <a:lnTo>
                    <a:pt x="3024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grpSp>
        <p:nvGrpSpPr>
          <p:cNvPr id="61" name="グループ化 60">
            <a:extLst>
              <a:ext uri="{FF2B5EF4-FFF2-40B4-BE49-F238E27FC236}">
                <a16:creationId xmlns:a16="http://schemas.microsoft.com/office/drawing/2014/main" id="{FE8A2426-8D74-3EFD-B3D6-73FF7545238E}"/>
              </a:ext>
            </a:extLst>
          </p:cNvPr>
          <p:cNvGrpSpPr/>
          <p:nvPr/>
        </p:nvGrpSpPr>
        <p:grpSpPr>
          <a:xfrm>
            <a:off x="488059" y="4581128"/>
            <a:ext cx="2031325" cy="1728000"/>
            <a:chOff x="488059" y="4581128"/>
            <a:chExt cx="2031325" cy="1728000"/>
          </a:xfrm>
        </p:grpSpPr>
        <p:sp>
          <p:nvSpPr>
            <p:cNvPr id="31" name="四角形: 角を丸くする 30">
              <a:extLst>
                <a:ext uri="{FF2B5EF4-FFF2-40B4-BE49-F238E27FC236}">
                  <a16:creationId xmlns:a16="http://schemas.microsoft.com/office/drawing/2014/main" id="{5EF7A60A-0E18-9B62-2507-681424111B95}"/>
                </a:ext>
              </a:extLst>
            </p:cNvPr>
            <p:cNvSpPr/>
            <p:nvPr/>
          </p:nvSpPr>
          <p:spPr>
            <a:xfrm>
              <a:off x="488059" y="4581128"/>
              <a:ext cx="1980000" cy="1728000"/>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タイトル 1"/>
            <p:cNvSpPr txBox="1">
              <a:spLocks/>
            </p:cNvSpPr>
            <p:nvPr/>
          </p:nvSpPr>
          <p:spPr>
            <a:xfrm>
              <a:off x="488059" y="5066564"/>
              <a:ext cx="2031325" cy="757130"/>
            </a:xfrm>
            <a:prstGeom prst="rect">
              <a:avLst/>
            </a:prstGeom>
          </p:spPr>
          <p:txBody>
            <a:bodyPr vert="horz" wrap="none" lIns="91440" tIns="45720" rIns="91440" bIns="45720" rtlCol="0" anchor="ctr">
              <a:sp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lnSpc>
                  <a:spcPct val="120000"/>
                </a:lnSpc>
              </a:pPr>
              <a:r>
                <a:rPr lang="ja-JP" altLang="en-US" sz="1800" b="1" dirty="0">
                  <a:solidFill>
                    <a:schemeClr val="accent1"/>
                  </a:solidFill>
                  <a:latin typeface="+mn-ea"/>
                  <a:ea typeface="+mn-ea"/>
                </a:rPr>
                <a:t>夏季期間プール等</a:t>
              </a:r>
              <a:endParaRPr lang="en-US" altLang="ja-JP" sz="1800" b="1" dirty="0">
                <a:solidFill>
                  <a:schemeClr val="accent1"/>
                </a:solidFill>
                <a:latin typeface="+mn-ea"/>
                <a:ea typeface="+mn-ea"/>
              </a:endParaRPr>
            </a:p>
            <a:p>
              <a:pPr algn="l">
                <a:lnSpc>
                  <a:spcPct val="120000"/>
                </a:lnSpc>
              </a:pPr>
              <a:r>
                <a:rPr lang="ja-JP" altLang="en-US" sz="1800" b="1" dirty="0">
                  <a:solidFill>
                    <a:schemeClr val="accent1"/>
                  </a:solidFill>
                  <a:latin typeface="+mn-ea"/>
                  <a:ea typeface="+mn-ea"/>
                </a:rPr>
                <a:t>利用補助券の配布</a:t>
              </a:r>
              <a:endParaRPr lang="en-US" altLang="ja-JP" sz="1800" b="1" dirty="0">
                <a:solidFill>
                  <a:schemeClr val="accent1"/>
                </a:solidFill>
                <a:latin typeface="+mn-ea"/>
                <a:ea typeface="+mn-ea"/>
              </a:endParaRPr>
            </a:p>
          </p:txBody>
        </p:sp>
        <p:sp>
          <p:nvSpPr>
            <p:cNvPr id="52" name="フリーフォーム: 図形 51">
              <a:extLst>
                <a:ext uri="{FF2B5EF4-FFF2-40B4-BE49-F238E27FC236}">
                  <a16:creationId xmlns:a16="http://schemas.microsoft.com/office/drawing/2014/main" id="{EB91BAAD-D29E-BEB5-68D3-60054FA59351}"/>
                </a:ext>
              </a:extLst>
            </p:cNvPr>
            <p:cNvSpPr/>
            <p:nvPr/>
          </p:nvSpPr>
          <p:spPr>
            <a:xfrm>
              <a:off x="488504" y="4581128"/>
              <a:ext cx="1980000" cy="144016"/>
            </a:xfrm>
            <a:custGeom>
              <a:avLst/>
              <a:gdLst>
                <a:gd name="connsiteX0" fmla="*/ 94452 w 1980000"/>
                <a:gd name="connsiteY0" fmla="*/ 0 h 144016"/>
                <a:gd name="connsiteX1" fmla="*/ 1885548 w 1980000"/>
                <a:gd name="connsiteY1" fmla="*/ 0 h 144016"/>
                <a:gd name="connsiteX2" fmla="*/ 1980000 w 1980000"/>
                <a:gd name="connsiteY2" fmla="*/ 94452 h 144016"/>
                <a:gd name="connsiteX3" fmla="*/ 1980000 w 1980000"/>
                <a:gd name="connsiteY3" fmla="*/ 144016 h 144016"/>
                <a:gd name="connsiteX4" fmla="*/ 0 w 1980000"/>
                <a:gd name="connsiteY4" fmla="*/ 144016 h 144016"/>
                <a:gd name="connsiteX5" fmla="*/ 0 w 1980000"/>
                <a:gd name="connsiteY5" fmla="*/ 94452 h 144016"/>
                <a:gd name="connsiteX6" fmla="*/ 94452 w 1980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0000" h="144016">
                  <a:moveTo>
                    <a:pt x="94452" y="0"/>
                  </a:moveTo>
                  <a:lnTo>
                    <a:pt x="1885548" y="0"/>
                  </a:lnTo>
                  <a:cubicBezTo>
                    <a:pt x="1937712" y="0"/>
                    <a:pt x="1980000" y="42288"/>
                    <a:pt x="1980000" y="94452"/>
                  </a:cubicBezTo>
                  <a:lnTo>
                    <a:pt x="1980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grpSp>
        <p:nvGrpSpPr>
          <p:cNvPr id="62" name="グループ化 61">
            <a:extLst>
              <a:ext uri="{FF2B5EF4-FFF2-40B4-BE49-F238E27FC236}">
                <a16:creationId xmlns:a16="http://schemas.microsoft.com/office/drawing/2014/main" id="{918AB061-242B-B3CF-1D5A-D9561760CE61}"/>
              </a:ext>
            </a:extLst>
          </p:cNvPr>
          <p:cNvGrpSpPr/>
          <p:nvPr/>
        </p:nvGrpSpPr>
        <p:grpSpPr>
          <a:xfrm>
            <a:off x="2576736" y="4581128"/>
            <a:ext cx="1980445" cy="1728000"/>
            <a:chOff x="2576736" y="4581128"/>
            <a:chExt cx="1980445" cy="1728000"/>
          </a:xfrm>
        </p:grpSpPr>
        <p:sp>
          <p:nvSpPr>
            <p:cNvPr id="32" name="四角形: 角を丸くする 31">
              <a:extLst>
                <a:ext uri="{FF2B5EF4-FFF2-40B4-BE49-F238E27FC236}">
                  <a16:creationId xmlns:a16="http://schemas.microsoft.com/office/drawing/2014/main" id="{1B8C2C02-E0C4-1D93-82C9-8B64E1328C09}"/>
                </a:ext>
              </a:extLst>
            </p:cNvPr>
            <p:cNvSpPr/>
            <p:nvPr/>
          </p:nvSpPr>
          <p:spPr>
            <a:xfrm>
              <a:off x="2576736" y="4581128"/>
              <a:ext cx="1980000" cy="1728000"/>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タイトル 1"/>
            <p:cNvSpPr txBox="1">
              <a:spLocks/>
            </p:cNvSpPr>
            <p:nvPr/>
          </p:nvSpPr>
          <p:spPr>
            <a:xfrm>
              <a:off x="2576736" y="5091506"/>
              <a:ext cx="1800493" cy="707245"/>
            </a:xfrm>
            <a:prstGeom prst="rect">
              <a:avLst/>
            </a:prstGeom>
          </p:spPr>
          <p:txBody>
            <a:bodyPr vert="horz" wrap="none" lIns="91440" tIns="45720" rIns="91440" bIns="45720" rtlCol="0" anchor="ctr">
              <a:sp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lnSpc>
                  <a:spcPct val="120000"/>
                </a:lnSpc>
              </a:pPr>
              <a:r>
                <a:rPr lang="ja-JP" altLang="en-US" sz="1800" b="1" dirty="0">
                  <a:solidFill>
                    <a:schemeClr val="accent1"/>
                  </a:solidFill>
                  <a:latin typeface="+mn-ea"/>
                  <a:ea typeface="+mn-ea"/>
                </a:rPr>
                <a:t>家庭用常備薬の</a:t>
              </a:r>
              <a:endParaRPr lang="en-US" altLang="ja-JP" sz="1800" b="1" dirty="0">
                <a:solidFill>
                  <a:schemeClr val="accent1"/>
                </a:solidFill>
                <a:latin typeface="+mn-ea"/>
                <a:ea typeface="+mn-ea"/>
              </a:endParaRPr>
            </a:p>
            <a:p>
              <a:pPr algn="l">
                <a:lnSpc>
                  <a:spcPct val="120000"/>
                </a:lnSpc>
              </a:pPr>
              <a:r>
                <a:rPr lang="ja-JP" altLang="en-US" sz="1800" b="1" dirty="0">
                  <a:solidFill>
                    <a:schemeClr val="accent1"/>
                  </a:solidFill>
                  <a:latin typeface="+mn-ea"/>
                  <a:ea typeface="+mn-ea"/>
                </a:rPr>
                <a:t>斡旋（年</a:t>
              </a:r>
              <a:r>
                <a:rPr lang="en-US" altLang="ja-JP" sz="1800" b="1" dirty="0">
                  <a:solidFill>
                    <a:schemeClr val="accent1"/>
                  </a:solidFill>
                  <a:latin typeface="+mn-ea"/>
                  <a:ea typeface="+mn-ea"/>
                </a:rPr>
                <a:t>4</a:t>
              </a:r>
              <a:r>
                <a:rPr lang="ja-JP" altLang="en-US" sz="1800" b="1" dirty="0">
                  <a:solidFill>
                    <a:schemeClr val="accent1"/>
                  </a:solidFill>
                  <a:latin typeface="+mn-ea"/>
                  <a:ea typeface="+mn-ea"/>
                </a:rPr>
                <a:t>回）　</a:t>
              </a:r>
              <a:endParaRPr lang="en-US" altLang="ja-JP" sz="1800" b="1" dirty="0">
                <a:solidFill>
                  <a:schemeClr val="accent1"/>
                </a:solidFill>
                <a:latin typeface="+mn-ea"/>
                <a:ea typeface="+mn-ea"/>
              </a:endParaRPr>
            </a:p>
          </p:txBody>
        </p:sp>
        <p:sp>
          <p:nvSpPr>
            <p:cNvPr id="54" name="フリーフォーム: 図形 53">
              <a:extLst>
                <a:ext uri="{FF2B5EF4-FFF2-40B4-BE49-F238E27FC236}">
                  <a16:creationId xmlns:a16="http://schemas.microsoft.com/office/drawing/2014/main" id="{726FFCC6-BDA3-558C-77F7-0A61E18D54E4}"/>
                </a:ext>
              </a:extLst>
            </p:cNvPr>
            <p:cNvSpPr/>
            <p:nvPr/>
          </p:nvSpPr>
          <p:spPr>
            <a:xfrm>
              <a:off x="2577181" y="4581128"/>
              <a:ext cx="1980000" cy="144016"/>
            </a:xfrm>
            <a:custGeom>
              <a:avLst/>
              <a:gdLst>
                <a:gd name="connsiteX0" fmla="*/ 94452 w 1980000"/>
                <a:gd name="connsiteY0" fmla="*/ 0 h 144016"/>
                <a:gd name="connsiteX1" fmla="*/ 1885548 w 1980000"/>
                <a:gd name="connsiteY1" fmla="*/ 0 h 144016"/>
                <a:gd name="connsiteX2" fmla="*/ 1980000 w 1980000"/>
                <a:gd name="connsiteY2" fmla="*/ 94452 h 144016"/>
                <a:gd name="connsiteX3" fmla="*/ 1980000 w 1980000"/>
                <a:gd name="connsiteY3" fmla="*/ 144016 h 144016"/>
                <a:gd name="connsiteX4" fmla="*/ 0 w 1980000"/>
                <a:gd name="connsiteY4" fmla="*/ 144016 h 144016"/>
                <a:gd name="connsiteX5" fmla="*/ 0 w 1980000"/>
                <a:gd name="connsiteY5" fmla="*/ 94452 h 144016"/>
                <a:gd name="connsiteX6" fmla="*/ 94452 w 1980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0000" h="144016">
                  <a:moveTo>
                    <a:pt x="94452" y="0"/>
                  </a:moveTo>
                  <a:lnTo>
                    <a:pt x="1885548" y="0"/>
                  </a:lnTo>
                  <a:cubicBezTo>
                    <a:pt x="1937712" y="0"/>
                    <a:pt x="1980000" y="42288"/>
                    <a:pt x="1980000" y="94452"/>
                  </a:cubicBezTo>
                  <a:lnTo>
                    <a:pt x="1980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grpSp>
        <p:nvGrpSpPr>
          <p:cNvPr id="63" name="グループ化 62">
            <a:extLst>
              <a:ext uri="{FF2B5EF4-FFF2-40B4-BE49-F238E27FC236}">
                <a16:creationId xmlns:a16="http://schemas.microsoft.com/office/drawing/2014/main" id="{4E28E42E-29DD-2546-1793-C582589F0F96}"/>
              </a:ext>
            </a:extLst>
          </p:cNvPr>
          <p:cNvGrpSpPr/>
          <p:nvPr/>
        </p:nvGrpSpPr>
        <p:grpSpPr>
          <a:xfrm>
            <a:off x="4629293" y="4581128"/>
            <a:ext cx="1984839" cy="1728000"/>
            <a:chOff x="4629293" y="4581128"/>
            <a:chExt cx="1984839" cy="1728000"/>
          </a:xfrm>
        </p:grpSpPr>
        <p:sp>
          <p:nvSpPr>
            <p:cNvPr id="33" name="四角形: 角を丸くする 32">
              <a:extLst>
                <a:ext uri="{FF2B5EF4-FFF2-40B4-BE49-F238E27FC236}">
                  <a16:creationId xmlns:a16="http://schemas.microsoft.com/office/drawing/2014/main" id="{665E0211-93E3-C322-2A35-1A5679744FCB}"/>
                </a:ext>
              </a:extLst>
            </p:cNvPr>
            <p:cNvSpPr/>
            <p:nvPr/>
          </p:nvSpPr>
          <p:spPr>
            <a:xfrm>
              <a:off x="4629293" y="4581128"/>
              <a:ext cx="1980000" cy="1728000"/>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タイトル 1"/>
            <p:cNvSpPr txBox="1">
              <a:spLocks/>
            </p:cNvSpPr>
            <p:nvPr/>
          </p:nvSpPr>
          <p:spPr>
            <a:xfrm>
              <a:off x="4629293" y="5091506"/>
              <a:ext cx="1984839" cy="707245"/>
            </a:xfrm>
            <a:prstGeom prst="rect">
              <a:avLst/>
            </a:prstGeom>
          </p:spPr>
          <p:txBody>
            <a:bodyPr vert="horz" wrap="none" lIns="91440" tIns="45720" rIns="91440" bIns="45720" rtlCol="0" anchor="ctr">
              <a:sp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lnSpc>
                  <a:spcPct val="120000"/>
                </a:lnSpc>
              </a:pPr>
              <a:r>
                <a:rPr lang="ja-JP" altLang="en-US" sz="1800" b="1" dirty="0">
                  <a:solidFill>
                    <a:schemeClr val="accent1"/>
                  </a:solidFill>
                  <a:latin typeface="+mn-ea"/>
                  <a:ea typeface="+mn-ea"/>
                </a:rPr>
                <a:t>スポーツクラブ</a:t>
              </a:r>
              <a:endParaRPr lang="en-US" altLang="ja-JP" sz="1800" b="1" dirty="0">
                <a:solidFill>
                  <a:schemeClr val="accent1"/>
                </a:solidFill>
                <a:latin typeface="+mn-ea"/>
                <a:ea typeface="+mn-ea"/>
              </a:endParaRPr>
            </a:p>
            <a:p>
              <a:pPr algn="l">
                <a:lnSpc>
                  <a:spcPct val="120000"/>
                </a:lnSpc>
              </a:pPr>
              <a:r>
                <a:rPr lang="ja-JP" altLang="en-US" sz="1800" b="1" dirty="0">
                  <a:solidFill>
                    <a:schemeClr val="accent1"/>
                  </a:solidFill>
                  <a:latin typeface="+mn-ea"/>
                  <a:ea typeface="+mn-ea"/>
                </a:rPr>
                <a:t>ルネサンスの利用</a:t>
              </a:r>
              <a:endParaRPr lang="en-US" altLang="ja-JP" sz="1800" b="1" dirty="0">
                <a:solidFill>
                  <a:schemeClr val="accent1"/>
                </a:solidFill>
                <a:latin typeface="+mn-ea"/>
                <a:ea typeface="+mn-ea"/>
              </a:endParaRPr>
            </a:p>
          </p:txBody>
        </p:sp>
        <p:sp>
          <p:nvSpPr>
            <p:cNvPr id="55" name="フリーフォーム: 図形 54">
              <a:extLst>
                <a:ext uri="{FF2B5EF4-FFF2-40B4-BE49-F238E27FC236}">
                  <a16:creationId xmlns:a16="http://schemas.microsoft.com/office/drawing/2014/main" id="{052CA829-0C20-3968-756B-CEF2ACD7E425}"/>
                </a:ext>
              </a:extLst>
            </p:cNvPr>
            <p:cNvSpPr/>
            <p:nvPr/>
          </p:nvSpPr>
          <p:spPr>
            <a:xfrm>
              <a:off x="4629738" y="4581128"/>
              <a:ext cx="1980000" cy="144016"/>
            </a:xfrm>
            <a:custGeom>
              <a:avLst/>
              <a:gdLst>
                <a:gd name="connsiteX0" fmla="*/ 94452 w 1980000"/>
                <a:gd name="connsiteY0" fmla="*/ 0 h 144016"/>
                <a:gd name="connsiteX1" fmla="*/ 1885548 w 1980000"/>
                <a:gd name="connsiteY1" fmla="*/ 0 h 144016"/>
                <a:gd name="connsiteX2" fmla="*/ 1980000 w 1980000"/>
                <a:gd name="connsiteY2" fmla="*/ 94452 h 144016"/>
                <a:gd name="connsiteX3" fmla="*/ 1980000 w 1980000"/>
                <a:gd name="connsiteY3" fmla="*/ 144016 h 144016"/>
                <a:gd name="connsiteX4" fmla="*/ 0 w 1980000"/>
                <a:gd name="connsiteY4" fmla="*/ 144016 h 144016"/>
                <a:gd name="connsiteX5" fmla="*/ 0 w 1980000"/>
                <a:gd name="connsiteY5" fmla="*/ 94452 h 144016"/>
                <a:gd name="connsiteX6" fmla="*/ 94452 w 1980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0000" h="144016">
                  <a:moveTo>
                    <a:pt x="94452" y="0"/>
                  </a:moveTo>
                  <a:lnTo>
                    <a:pt x="1885548" y="0"/>
                  </a:lnTo>
                  <a:cubicBezTo>
                    <a:pt x="1937712" y="0"/>
                    <a:pt x="1980000" y="42288"/>
                    <a:pt x="1980000" y="94452"/>
                  </a:cubicBezTo>
                  <a:lnTo>
                    <a:pt x="1980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dirty="0"/>
            </a:p>
          </p:txBody>
        </p:sp>
      </p:grpSp>
      <p:grpSp>
        <p:nvGrpSpPr>
          <p:cNvPr id="60" name="グループ化 59">
            <a:extLst>
              <a:ext uri="{FF2B5EF4-FFF2-40B4-BE49-F238E27FC236}">
                <a16:creationId xmlns:a16="http://schemas.microsoft.com/office/drawing/2014/main" id="{3E855EA6-65D9-8915-EB5A-F0CEF80BC4E2}"/>
              </a:ext>
            </a:extLst>
          </p:cNvPr>
          <p:cNvGrpSpPr/>
          <p:nvPr/>
        </p:nvGrpSpPr>
        <p:grpSpPr>
          <a:xfrm>
            <a:off x="3584848" y="2780928"/>
            <a:ext cx="3024890" cy="1728000"/>
            <a:chOff x="3584848" y="2780928"/>
            <a:chExt cx="3024890" cy="1728000"/>
          </a:xfrm>
        </p:grpSpPr>
        <p:sp>
          <p:nvSpPr>
            <p:cNvPr id="30" name="四角形: 角を丸くする 29">
              <a:extLst>
                <a:ext uri="{FF2B5EF4-FFF2-40B4-BE49-F238E27FC236}">
                  <a16:creationId xmlns:a16="http://schemas.microsoft.com/office/drawing/2014/main" id="{21352773-A3C3-D79A-C293-ACB0E55A09A0}"/>
                </a:ext>
              </a:extLst>
            </p:cNvPr>
            <p:cNvSpPr/>
            <p:nvPr/>
          </p:nvSpPr>
          <p:spPr>
            <a:xfrm>
              <a:off x="3585293" y="2780928"/>
              <a:ext cx="3024000" cy="1728000"/>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タイトル 1"/>
            <p:cNvSpPr txBox="1">
              <a:spLocks/>
            </p:cNvSpPr>
            <p:nvPr/>
          </p:nvSpPr>
          <p:spPr>
            <a:xfrm>
              <a:off x="3584848" y="3229431"/>
              <a:ext cx="3024000" cy="830997"/>
            </a:xfrm>
            <a:prstGeom prst="rect">
              <a:avLst/>
            </a:prstGeom>
          </p:spPr>
          <p:txBody>
            <a:bodyPr vert="horz" wrap="square" lIns="91440" tIns="45720" rIns="91440" bIns="45720" rtlCol="0" anchor="ctr">
              <a:sp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lnSpc>
                  <a:spcPct val="120000"/>
                </a:lnSpc>
              </a:pPr>
              <a:r>
                <a:rPr lang="ja-JP" altLang="en-US" sz="1800" b="1" dirty="0">
                  <a:solidFill>
                    <a:schemeClr val="accent1"/>
                  </a:solidFill>
                  <a:latin typeface="+mn-ea"/>
                  <a:ea typeface="+mn-ea"/>
                </a:rPr>
                <a:t>育児誌の配布（毎月）</a:t>
              </a:r>
              <a:endParaRPr lang="en-US" altLang="ja-JP" sz="1800" b="1" dirty="0">
                <a:solidFill>
                  <a:schemeClr val="accent1"/>
                </a:solidFill>
                <a:latin typeface="+mn-ea"/>
                <a:ea typeface="+mn-ea"/>
              </a:endParaRPr>
            </a:p>
            <a:p>
              <a:pPr algn="l">
                <a:lnSpc>
                  <a:spcPct val="120000"/>
                </a:lnSpc>
              </a:pPr>
              <a:r>
                <a:rPr lang="ja-JP" altLang="en-US" sz="1100" b="1" dirty="0">
                  <a:latin typeface="+mn-ea"/>
                  <a:ea typeface="+mn-ea"/>
                </a:rPr>
                <a:t>第一子誕生のご家庭に年</a:t>
              </a:r>
              <a:r>
                <a:rPr lang="en-US" altLang="ja-JP" sz="1100" b="1" dirty="0">
                  <a:latin typeface="+mn-ea"/>
                  <a:ea typeface="+mn-ea"/>
                </a:rPr>
                <a:t>12</a:t>
              </a:r>
              <a:r>
                <a:rPr lang="ja-JP" altLang="en-US" sz="1100" b="1" dirty="0">
                  <a:latin typeface="+mn-ea"/>
                  <a:ea typeface="+mn-ea"/>
                </a:rPr>
                <a:t>回　育児誌を配布いたします。</a:t>
              </a:r>
              <a:endParaRPr lang="en-US" altLang="ja-JP" sz="1100" b="1" dirty="0">
                <a:latin typeface="+mn-ea"/>
                <a:ea typeface="+mn-ea"/>
              </a:endParaRPr>
            </a:p>
          </p:txBody>
        </p:sp>
        <p:sp>
          <p:nvSpPr>
            <p:cNvPr id="59" name="フリーフォーム: 図形 58">
              <a:extLst>
                <a:ext uri="{FF2B5EF4-FFF2-40B4-BE49-F238E27FC236}">
                  <a16:creationId xmlns:a16="http://schemas.microsoft.com/office/drawing/2014/main" id="{78FE933D-D0C0-5BF0-3906-230EB1E7D34F}"/>
                </a:ext>
              </a:extLst>
            </p:cNvPr>
            <p:cNvSpPr/>
            <p:nvPr/>
          </p:nvSpPr>
          <p:spPr>
            <a:xfrm>
              <a:off x="3585738" y="2780928"/>
              <a:ext cx="3024000" cy="144016"/>
            </a:xfrm>
            <a:custGeom>
              <a:avLst/>
              <a:gdLst>
                <a:gd name="connsiteX0" fmla="*/ 94452 w 3024000"/>
                <a:gd name="connsiteY0" fmla="*/ 0 h 144016"/>
                <a:gd name="connsiteX1" fmla="*/ 2929548 w 3024000"/>
                <a:gd name="connsiteY1" fmla="*/ 0 h 144016"/>
                <a:gd name="connsiteX2" fmla="*/ 3024000 w 3024000"/>
                <a:gd name="connsiteY2" fmla="*/ 94452 h 144016"/>
                <a:gd name="connsiteX3" fmla="*/ 3024000 w 3024000"/>
                <a:gd name="connsiteY3" fmla="*/ 144016 h 144016"/>
                <a:gd name="connsiteX4" fmla="*/ 0 w 3024000"/>
                <a:gd name="connsiteY4" fmla="*/ 144016 h 144016"/>
                <a:gd name="connsiteX5" fmla="*/ 0 w 3024000"/>
                <a:gd name="connsiteY5" fmla="*/ 94452 h 144016"/>
                <a:gd name="connsiteX6" fmla="*/ 94452 w 3024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44016">
                  <a:moveTo>
                    <a:pt x="94452" y="0"/>
                  </a:moveTo>
                  <a:lnTo>
                    <a:pt x="2929548" y="0"/>
                  </a:lnTo>
                  <a:cubicBezTo>
                    <a:pt x="2981712" y="0"/>
                    <a:pt x="3024000" y="42288"/>
                    <a:pt x="3024000" y="94452"/>
                  </a:cubicBezTo>
                  <a:lnTo>
                    <a:pt x="3024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spTree>
    <p:extLst>
      <p:ext uri="{BB962C8B-B14F-4D97-AF65-F5344CB8AC3E}">
        <p14:creationId xmlns:p14="http://schemas.microsoft.com/office/powerpoint/2010/main" val="76641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C3FD2B8E-EAE0-BE5B-78B3-650882DF69F6}"/>
              </a:ext>
            </a:extLst>
          </p:cNvPr>
          <p:cNvSpPr>
            <a:spLocks noGrp="1"/>
          </p:cNvSpPr>
          <p:nvPr>
            <p:ph type="title"/>
          </p:nvPr>
        </p:nvSpPr>
        <p:spPr/>
        <p:txBody>
          <a:bodyPr/>
          <a:lstStyle/>
          <a:p>
            <a:r>
              <a:rPr lang="ja-JP" altLang="en-US" dirty="0"/>
              <a:t>７</a:t>
            </a:r>
            <a:r>
              <a:rPr lang="en-US" altLang="ja-JP" dirty="0"/>
              <a:t>.</a:t>
            </a:r>
            <a:r>
              <a:rPr lang="ja-JP" altLang="en-US" dirty="0"/>
              <a:t>ホームページのご案内</a:t>
            </a:r>
          </a:p>
        </p:txBody>
      </p:sp>
      <p:sp>
        <p:nvSpPr>
          <p:cNvPr id="2" name="スライド番号プレースホルダー 1"/>
          <p:cNvSpPr>
            <a:spLocks noGrp="1"/>
          </p:cNvSpPr>
          <p:nvPr>
            <p:ph type="sldNum" sz="quarter" idx="12"/>
          </p:nvPr>
        </p:nvSpPr>
        <p:spPr/>
        <p:txBody>
          <a:bodyPr/>
          <a:lstStyle/>
          <a:p>
            <a:fld id="{3324ECDF-969A-4094-AFB5-79C6551334BF}" type="slidenum">
              <a:rPr kumimoji="1" lang="ja-JP" altLang="en-US" smtClean="0"/>
              <a:t>14</a:t>
            </a:fld>
            <a:endParaRPr kumimoji="1" lang="ja-JP" altLang="en-US"/>
          </a:p>
        </p:txBody>
      </p:sp>
      <p:sp>
        <p:nvSpPr>
          <p:cNvPr id="15" name="タイトル 1"/>
          <p:cNvSpPr txBox="1">
            <a:spLocks/>
          </p:cNvSpPr>
          <p:nvPr/>
        </p:nvSpPr>
        <p:spPr>
          <a:xfrm>
            <a:off x="4232920" y="2530879"/>
            <a:ext cx="4608512" cy="72008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100" dirty="0">
              <a:latin typeface="HG丸ｺﾞｼｯｸM-PRO" panose="020F0600000000000000" pitchFamily="50" charset="-128"/>
              <a:ea typeface="HG丸ｺﾞｼｯｸM-PRO" panose="020F0600000000000000" pitchFamily="50" charset="-128"/>
            </a:endParaRPr>
          </a:p>
        </p:txBody>
      </p:sp>
      <p:sp>
        <p:nvSpPr>
          <p:cNvPr id="19" name="タイトル 1"/>
          <p:cNvSpPr txBox="1">
            <a:spLocks/>
          </p:cNvSpPr>
          <p:nvPr/>
        </p:nvSpPr>
        <p:spPr>
          <a:xfrm>
            <a:off x="1079172" y="3493343"/>
            <a:ext cx="8445829" cy="46093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600" b="1" dirty="0">
              <a:latin typeface="HG丸ｺﾞｼｯｸM-PRO" panose="020F0600000000000000" pitchFamily="50" charset="-128"/>
              <a:ea typeface="HG丸ｺﾞｼｯｸM-PRO" panose="020F0600000000000000" pitchFamily="50" charset="-128"/>
            </a:endParaRPr>
          </a:p>
        </p:txBody>
      </p:sp>
      <p:pic>
        <p:nvPicPr>
          <p:cNvPr id="9" name="図 8">
            <a:extLst>
              <a:ext uri="{FF2B5EF4-FFF2-40B4-BE49-F238E27FC236}">
                <a16:creationId xmlns:a16="http://schemas.microsoft.com/office/drawing/2014/main" id="{03ECCCBD-EE63-5725-0DAC-2B48B82BAD01}"/>
              </a:ext>
            </a:extLst>
          </p:cNvPr>
          <p:cNvPicPr/>
          <p:nvPr/>
        </p:nvPicPr>
        <p:blipFill rotWithShape="1">
          <a:blip r:embed="rId3"/>
          <a:srcRect l="38981" t="13201" r="39363" b="22400"/>
          <a:stretch/>
        </p:blipFill>
        <p:spPr bwMode="auto">
          <a:xfrm>
            <a:off x="6232280" y="980728"/>
            <a:ext cx="3185216" cy="5327997"/>
          </a:xfrm>
          <a:custGeom>
            <a:avLst/>
            <a:gdLst>
              <a:gd name="connsiteX0" fmla="*/ 0 w 3960440"/>
              <a:gd name="connsiteY0" fmla="*/ 0 h 6624736"/>
              <a:gd name="connsiteX1" fmla="*/ 3960440 w 3960440"/>
              <a:gd name="connsiteY1" fmla="*/ 0 h 6624736"/>
              <a:gd name="connsiteX2" fmla="*/ 3960440 w 3960440"/>
              <a:gd name="connsiteY2" fmla="*/ 6624736 h 6624736"/>
              <a:gd name="connsiteX3" fmla="*/ 0 w 3960440"/>
              <a:gd name="connsiteY3" fmla="*/ 6624736 h 6624736"/>
            </a:gdLst>
            <a:ahLst/>
            <a:cxnLst>
              <a:cxn ang="0">
                <a:pos x="connsiteX0" y="connsiteY0"/>
              </a:cxn>
              <a:cxn ang="0">
                <a:pos x="connsiteX1" y="connsiteY1"/>
              </a:cxn>
              <a:cxn ang="0">
                <a:pos x="connsiteX2" y="connsiteY2"/>
              </a:cxn>
              <a:cxn ang="0">
                <a:pos x="connsiteX3" y="connsiteY3"/>
              </a:cxn>
            </a:cxnLst>
            <a:rect l="l" t="t" r="r" b="b"/>
            <a:pathLst>
              <a:path w="3960440" h="6624736">
                <a:moveTo>
                  <a:pt x="0" y="0"/>
                </a:moveTo>
                <a:lnTo>
                  <a:pt x="3960440" y="0"/>
                </a:lnTo>
                <a:lnTo>
                  <a:pt x="3960440" y="6624736"/>
                </a:lnTo>
                <a:lnTo>
                  <a:pt x="0" y="6624736"/>
                </a:lnTo>
                <a:close/>
              </a:path>
            </a:pathLst>
          </a:custGeom>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3" name="テキスト ボックス 2"/>
          <p:cNvSpPr txBox="1"/>
          <p:nvPr/>
        </p:nvSpPr>
        <p:spPr>
          <a:xfrm>
            <a:off x="488504" y="980728"/>
            <a:ext cx="5743776" cy="923330"/>
          </a:xfrm>
          <a:prstGeom prst="rect">
            <a:avLst/>
          </a:prstGeom>
          <a:noFill/>
        </p:spPr>
        <p:txBody>
          <a:bodyPr wrap="square" rtlCol="0">
            <a:spAutoFit/>
          </a:bodyPr>
          <a:lstStyle>
            <a:defPPr>
              <a:defRPr lang="ja-JP"/>
            </a:defPPr>
          </a:lstStyle>
          <a:p>
            <a:r>
              <a:rPr lang="ja-JP" altLang="en-US" dirty="0"/>
              <a:t>さまざまな情報をホームページでお届けしています。</a:t>
            </a:r>
            <a:endParaRPr lang="en-US" altLang="ja-JP" dirty="0"/>
          </a:p>
          <a:p>
            <a:r>
              <a:rPr lang="ja-JP" altLang="en-US" dirty="0"/>
              <a:t>スマートフォンにも対応しており、場所を選ばず閲覧が可能です。</a:t>
            </a:r>
          </a:p>
        </p:txBody>
      </p:sp>
      <p:grpSp>
        <p:nvGrpSpPr>
          <p:cNvPr id="17" name="グループ化 16">
            <a:extLst>
              <a:ext uri="{FF2B5EF4-FFF2-40B4-BE49-F238E27FC236}">
                <a16:creationId xmlns:a16="http://schemas.microsoft.com/office/drawing/2014/main" id="{BEF9BEC0-14E5-9C77-770C-715FA754DDA8}"/>
              </a:ext>
            </a:extLst>
          </p:cNvPr>
          <p:cNvGrpSpPr/>
          <p:nvPr/>
        </p:nvGrpSpPr>
        <p:grpSpPr>
          <a:xfrm>
            <a:off x="488504" y="1988840"/>
            <a:ext cx="4886594" cy="747838"/>
            <a:chOff x="488504" y="1988840"/>
            <a:chExt cx="4886594" cy="747838"/>
          </a:xfrm>
        </p:grpSpPr>
        <p:sp>
          <p:nvSpPr>
            <p:cNvPr id="11" name="テキスト ボックス 10">
              <a:extLst>
                <a:ext uri="{FF2B5EF4-FFF2-40B4-BE49-F238E27FC236}">
                  <a16:creationId xmlns:a16="http://schemas.microsoft.com/office/drawing/2014/main" id="{DE40357A-89E1-51C3-4AE6-F61F2590A86B}"/>
                </a:ext>
              </a:extLst>
            </p:cNvPr>
            <p:cNvSpPr txBox="1"/>
            <p:nvPr/>
          </p:nvSpPr>
          <p:spPr>
            <a:xfrm>
              <a:off x="488504" y="1988840"/>
              <a:ext cx="2160000" cy="360000"/>
            </a:xfrm>
            <a:prstGeom prst="roundRect">
              <a:avLst/>
            </a:prstGeom>
            <a:solidFill>
              <a:schemeClr val="accent1"/>
            </a:solidFill>
          </p:spPr>
          <p:txBody>
            <a:bodyPr wrap="none" tIns="0" bIns="36000" anchor="ctr">
              <a:noAutofit/>
            </a:bodyPr>
            <a:lstStyle/>
            <a:p>
              <a:pPr algn="ctr"/>
              <a:r>
                <a:rPr lang="ja-JP" altLang="en-US" sz="1600" b="1" dirty="0">
                  <a:solidFill>
                    <a:schemeClr val="bg1"/>
                  </a:solidFill>
                </a:rPr>
                <a:t>広報誌の掲載</a:t>
              </a:r>
              <a:endParaRPr lang="en-US" altLang="ja-JP" sz="1600" b="1" dirty="0">
                <a:solidFill>
                  <a:schemeClr val="bg1"/>
                </a:solidFill>
              </a:endParaRPr>
            </a:p>
          </p:txBody>
        </p:sp>
        <p:sp>
          <p:nvSpPr>
            <p:cNvPr id="16" name="テキスト ボックス 15">
              <a:extLst>
                <a:ext uri="{FF2B5EF4-FFF2-40B4-BE49-F238E27FC236}">
                  <a16:creationId xmlns:a16="http://schemas.microsoft.com/office/drawing/2014/main" id="{CE6DFA58-32CF-83BB-F793-559766F03D6F}"/>
                </a:ext>
              </a:extLst>
            </p:cNvPr>
            <p:cNvSpPr txBox="1"/>
            <p:nvPr/>
          </p:nvSpPr>
          <p:spPr>
            <a:xfrm>
              <a:off x="488504" y="2348880"/>
              <a:ext cx="4886594" cy="387798"/>
            </a:xfrm>
            <a:prstGeom prst="rect">
              <a:avLst/>
            </a:prstGeom>
            <a:noFill/>
          </p:spPr>
          <p:txBody>
            <a:bodyPr wrap="none">
              <a:spAutoFit/>
            </a:bodyPr>
            <a:lstStyle>
              <a:defPPr>
                <a:defRPr lang="ja-JP"/>
              </a:defPPr>
              <a:lvl1pPr marL="182563" lvl="0" indent="-182563">
                <a:lnSpc>
                  <a:spcPct val="120000"/>
                </a:lnSpc>
                <a:buClr>
                  <a:schemeClr val="accent1"/>
                </a:buClr>
                <a:buFont typeface="Wingdings" panose="05000000000000000000" pitchFamily="2" charset="2"/>
                <a:buChar char="n"/>
                <a:defRPr sz="1600"/>
              </a:lvl1pPr>
            </a:lstStyle>
            <a:p>
              <a:r>
                <a:rPr lang="en-US" altLang="ja-JP" dirty="0"/>
                <a:t>Tokyo</a:t>
              </a:r>
              <a:r>
                <a:rPr lang="ja-JP" altLang="en-US" dirty="0"/>
                <a:t> </a:t>
              </a:r>
              <a:r>
                <a:rPr lang="en-US" altLang="ja-JP" dirty="0"/>
                <a:t>Kiki</a:t>
              </a:r>
              <a:r>
                <a:rPr lang="ja-JP" altLang="en-US" dirty="0"/>
                <a:t>健保だより（バックナンバーの閲覧可）</a:t>
              </a:r>
              <a:endParaRPr lang="en-US" altLang="ja-JP" dirty="0"/>
            </a:p>
          </p:txBody>
        </p:sp>
      </p:grpSp>
      <p:grpSp>
        <p:nvGrpSpPr>
          <p:cNvPr id="18" name="グループ化 17">
            <a:extLst>
              <a:ext uri="{FF2B5EF4-FFF2-40B4-BE49-F238E27FC236}">
                <a16:creationId xmlns:a16="http://schemas.microsoft.com/office/drawing/2014/main" id="{8BB71E28-3F7E-D4C9-70FF-B9A258A2BB86}"/>
              </a:ext>
            </a:extLst>
          </p:cNvPr>
          <p:cNvGrpSpPr/>
          <p:nvPr/>
        </p:nvGrpSpPr>
        <p:grpSpPr>
          <a:xfrm>
            <a:off x="488504" y="2852936"/>
            <a:ext cx="4444165" cy="703532"/>
            <a:chOff x="488504" y="1988840"/>
            <a:chExt cx="4444165" cy="703532"/>
          </a:xfrm>
        </p:grpSpPr>
        <p:sp>
          <p:nvSpPr>
            <p:cNvPr id="20" name="テキスト ボックス 19">
              <a:extLst>
                <a:ext uri="{FF2B5EF4-FFF2-40B4-BE49-F238E27FC236}">
                  <a16:creationId xmlns:a16="http://schemas.microsoft.com/office/drawing/2014/main" id="{2866AB59-2936-19D3-4788-8350FCE0AD4D}"/>
                </a:ext>
              </a:extLst>
            </p:cNvPr>
            <p:cNvSpPr txBox="1"/>
            <p:nvPr/>
          </p:nvSpPr>
          <p:spPr>
            <a:xfrm>
              <a:off x="488504" y="1988840"/>
              <a:ext cx="2160000" cy="360000"/>
            </a:xfrm>
            <a:prstGeom prst="roundRect">
              <a:avLst/>
            </a:prstGeom>
            <a:solidFill>
              <a:schemeClr val="accent1"/>
            </a:solidFill>
          </p:spPr>
          <p:txBody>
            <a:bodyPr wrap="none" tIns="0" bIns="36000" anchor="ctr">
              <a:noAutofit/>
            </a:bodyPr>
            <a:lstStyle>
              <a:defPPr>
                <a:defRPr lang="ja-JP"/>
              </a:defPPr>
              <a:lvl1pPr algn="ctr">
                <a:defRPr sz="1600" b="1">
                  <a:solidFill>
                    <a:schemeClr val="bg1"/>
                  </a:solidFill>
                </a:defRPr>
              </a:lvl1pPr>
            </a:lstStyle>
            <a:p>
              <a:r>
                <a:rPr lang="ja-JP" altLang="en-US" dirty="0"/>
                <a:t>新着情報</a:t>
              </a:r>
              <a:endParaRPr lang="en-US" altLang="ja-JP" dirty="0"/>
            </a:p>
          </p:txBody>
        </p:sp>
        <p:sp>
          <p:nvSpPr>
            <p:cNvPr id="22" name="テキスト ボックス 21">
              <a:extLst>
                <a:ext uri="{FF2B5EF4-FFF2-40B4-BE49-F238E27FC236}">
                  <a16:creationId xmlns:a16="http://schemas.microsoft.com/office/drawing/2014/main" id="{E21392FA-802A-C35B-D11A-EBB4ACA6DA24}"/>
                </a:ext>
              </a:extLst>
            </p:cNvPr>
            <p:cNvSpPr txBox="1"/>
            <p:nvPr/>
          </p:nvSpPr>
          <p:spPr>
            <a:xfrm>
              <a:off x="488504" y="2348880"/>
              <a:ext cx="4444165" cy="343492"/>
            </a:xfrm>
            <a:prstGeom prst="rect">
              <a:avLst/>
            </a:prstGeom>
            <a:noFill/>
          </p:spPr>
          <p:txBody>
            <a:bodyPr wrap="none">
              <a:spAutoFit/>
            </a:bodyPr>
            <a:lstStyle>
              <a:defPPr>
                <a:defRPr lang="ja-JP"/>
              </a:defPPr>
              <a:lvl1pPr marL="182563" lvl="0" indent="-182563">
                <a:lnSpc>
                  <a:spcPct val="120000"/>
                </a:lnSpc>
                <a:buClr>
                  <a:schemeClr val="accent1"/>
                </a:buClr>
                <a:buFont typeface="Wingdings" panose="05000000000000000000" pitchFamily="2" charset="2"/>
                <a:buChar char="n"/>
                <a:defRPr sz="1600"/>
              </a:lvl1pPr>
            </a:lstStyle>
            <a:p>
              <a:r>
                <a:rPr lang="ja-JP" altLang="en-US" dirty="0"/>
                <a:t>健康保険制度や当組合からの最新情報を掲載</a:t>
              </a:r>
              <a:endParaRPr lang="en-US" altLang="ja-JP" dirty="0"/>
            </a:p>
          </p:txBody>
        </p:sp>
      </p:grpSp>
      <p:grpSp>
        <p:nvGrpSpPr>
          <p:cNvPr id="23" name="グループ化 22">
            <a:extLst>
              <a:ext uri="{FF2B5EF4-FFF2-40B4-BE49-F238E27FC236}">
                <a16:creationId xmlns:a16="http://schemas.microsoft.com/office/drawing/2014/main" id="{AE2C4FEC-24CB-5DDB-9776-A930B7E958B0}"/>
              </a:ext>
            </a:extLst>
          </p:cNvPr>
          <p:cNvGrpSpPr/>
          <p:nvPr/>
        </p:nvGrpSpPr>
        <p:grpSpPr>
          <a:xfrm>
            <a:off x="488504" y="3717032"/>
            <a:ext cx="3937616" cy="703532"/>
            <a:chOff x="488504" y="1988840"/>
            <a:chExt cx="3937616" cy="703532"/>
          </a:xfrm>
        </p:grpSpPr>
        <p:sp>
          <p:nvSpPr>
            <p:cNvPr id="24" name="テキスト ボックス 23">
              <a:extLst>
                <a:ext uri="{FF2B5EF4-FFF2-40B4-BE49-F238E27FC236}">
                  <a16:creationId xmlns:a16="http://schemas.microsoft.com/office/drawing/2014/main" id="{F0600A6E-2951-C0EF-EAC1-8E449FE92BEF}"/>
                </a:ext>
              </a:extLst>
            </p:cNvPr>
            <p:cNvSpPr txBox="1"/>
            <p:nvPr/>
          </p:nvSpPr>
          <p:spPr>
            <a:xfrm>
              <a:off x="488504" y="1988840"/>
              <a:ext cx="2160000" cy="360000"/>
            </a:xfrm>
            <a:prstGeom prst="roundRect">
              <a:avLst/>
            </a:prstGeom>
            <a:solidFill>
              <a:schemeClr val="accent1"/>
            </a:solidFill>
          </p:spPr>
          <p:txBody>
            <a:bodyPr wrap="none" tIns="0" bIns="36000" anchor="ctr">
              <a:noAutofit/>
            </a:bodyPr>
            <a:lstStyle>
              <a:defPPr>
                <a:defRPr lang="ja-JP"/>
              </a:defPPr>
              <a:lvl1pPr algn="ctr">
                <a:defRPr sz="1600" b="1">
                  <a:solidFill>
                    <a:schemeClr val="bg1"/>
                  </a:solidFill>
                </a:defRPr>
              </a:lvl1pPr>
            </a:lstStyle>
            <a:p>
              <a:r>
                <a:rPr lang="ja-JP" altLang="en-US" dirty="0"/>
                <a:t>申請書一覧</a:t>
              </a:r>
              <a:endParaRPr lang="en-US" altLang="ja-JP" dirty="0"/>
            </a:p>
          </p:txBody>
        </p:sp>
        <p:sp>
          <p:nvSpPr>
            <p:cNvPr id="25" name="テキスト ボックス 24">
              <a:extLst>
                <a:ext uri="{FF2B5EF4-FFF2-40B4-BE49-F238E27FC236}">
                  <a16:creationId xmlns:a16="http://schemas.microsoft.com/office/drawing/2014/main" id="{7360D2CD-4EC4-1FCD-6D16-943900A28AA0}"/>
                </a:ext>
              </a:extLst>
            </p:cNvPr>
            <p:cNvSpPr txBox="1"/>
            <p:nvPr/>
          </p:nvSpPr>
          <p:spPr>
            <a:xfrm>
              <a:off x="488504" y="2348880"/>
              <a:ext cx="3937616" cy="343492"/>
            </a:xfrm>
            <a:prstGeom prst="rect">
              <a:avLst/>
            </a:prstGeom>
            <a:noFill/>
          </p:spPr>
          <p:txBody>
            <a:bodyPr wrap="none">
              <a:spAutoFit/>
            </a:bodyPr>
            <a:lstStyle>
              <a:defPPr>
                <a:defRPr lang="ja-JP"/>
              </a:defPPr>
              <a:lvl1pPr marL="182563" lvl="0" indent="-182563">
                <a:lnSpc>
                  <a:spcPct val="120000"/>
                </a:lnSpc>
                <a:buClr>
                  <a:schemeClr val="accent1"/>
                </a:buClr>
                <a:buFont typeface="Wingdings" panose="05000000000000000000" pitchFamily="2" charset="2"/>
                <a:buChar char="n"/>
                <a:defRPr sz="1600"/>
              </a:lvl1pPr>
            </a:lstStyle>
            <a:p>
              <a:r>
                <a:rPr lang="ja-JP" altLang="en-US" dirty="0"/>
                <a:t>各種届出用紙のダウンロードができます</a:t>
              </a:r>
              <a:endParaRPr lang="en-US" altLang="ja-JP" dirty="0"/>
            </a:p>
          </p:txBody>
        </p:sp>
      </p:grpSp>
      <p:grpSp>
        <p:nvGrpSpPr>
          <p:cNvPr id="26" name="グループ化 25">
            <a:extLst>
              <a:ext uri="{FF2B5EF4-FFF2-40B4-BE49-F238E27FC236}">
                <a16:creationId xmlns:a16="http://schemas.microsoft.com/office/drawing/2014/main" id="{2FDEA7CE-2F1E-6858-DEED-3E698DC2007F}"/>
              </a:ext>
            </a:extLst>
          </p:cNvPr>
          <p:cNvGrpSpPr/>
          <p:nvPr/>
        </p:nvGrpSpPr>
        <p:grpSpPr>
          <a:xfrm>
            <a:off x="488504" y="4581128"/>
            <a:ext cx="4735912" cy="703532"/>
            <a:chOff x="488504" y="1988840"/>
            <a:chExt cx="4735912" cy="703532"/>
          </a:xfrm>
        </p:grpSpPr>
        <p:sp>
          <p:nvSpPr>
            <p:cNvPr id="27" name="テキスト ボックス 26">
              <a:extLst>
                <a:ext uri="{FF2B5EF4-FFF2-40B4-BE49-F238E27FC236}">
                  <a16:creationId xmlns:a16="http://schemas.microsoft.com/office/drawing/2014/main" id="{C0D4BBE8-407D-C6A6-B7DF-E2CDEEC35686}"/>
                </a:ext>
              </a:extLst>
            </p:cNvPr>
            <p:cNvSpPr txBox="1"/>
            <p:nvPr/>
          </p:nvSpPr>
          <p:spPr>
            <a:xfrm>
              <a:off x="488504" y="1988840"/>
              <a:ext cx="2160000" cy="360000"/>
            </a:xfrm>
            <a:prstGeom prst="roundRect">
              <a:avLst/>
            </a:prstGeom>
            <a:solidFill>
              <a:schemeClr val="accent1"/>
            </a:solidFill>
          </p:spPr>
          <p:txBody>
            <a:bodyPr wrap="none" tIns="0" bIns="36000" anchor="ctr">
              <a:noAutofit/>
            </a:bodyPr>
            <a:lstStyle>
              <a:defPPr>
                <a:defRPr lang="ja-JP"/>
              </a:defPPr>
              <a:lvl1pPr algn="ctr">
                <a:defRPr sz="1600" b="1">
                  <a:solidFill>
                    <a:schemeClr val="bg1"/>
                  </a:solidFill>
                </a:defRPr>
              </a:lvl1pPr>
            </a:lstStyle>
            <a:p>
              <a:r>
                <a:rPr lang="ja-JP" altLang="en-US" dirty="0"/>
                <a:t>その他</a:t>
              </a:r>
              <a:endParaRPr lang="en-US" altLang="ja-JP" dirty="0"/>
            </a:p>
          </p:txBody>
        </p:sp>
        <p:sp>
          <p:nvSpPr>
            <p:cNvPr id="28" name="テキスト ボックス 27">
              <a:extLst>
                <a:ext uri="{FF2B5EF4-FFF2-40B4-BE49-F238E27FC236}">
                  <a16:creationId xmlns:a16="http://schemas.microsoft.com/office/drawing/2014/main" id="{8703FA7A-31A1-C1C1-5B59-64ED06AB1972}"/>
                </a:ext>
              </a:extLst>
            </p:cNvPr>
            <p:cNvSpPr txBox="1"/>
            <p:nvPr/>
          </p:nvSpPr>
          <p:spPr>
            <a:xfrm>
              <a:off x="488504" y="2348880"/>
              <a:ext cx="4735912" cy="343492"/>
            </a:xfrm>
            <a:prstGeom prst="rect">
              <a:avLst/>
            </a:prstGeom>
            <a:noFill/>
          </p:spPr>
          <p:txBody>
            <a:bodyPr wrap="none">
              <a:spAutoFit/>
            </a:bodyPr>
            <a:lstStyle>
              <a:defPPr>
                <a:defRPr lang="ja-JP"/>
              </a:defPPr>
              <a:lvl1pPr marL="182563" lvl="0" indent="-182563">
                <a:lnSpc>
                  <a:spcPct val="120000"/>
                </a:lnSpc>
                <a:buClr>
                  <a:schemeClr val="accent1"/>
                </a:buClr>
                <a:buFont typeface="Wingdings" panose="05000000000000000000" pitchFamily="2" charset="2"/>
                <a:buChar char="n"/>
                <a:defRPr sz="1600"/>
              </a:lvl1pPr>
            </a:lstStyle>
            <a:p>
              <a:r>
                <a:rPr lang="ja-JP" altLang="en-US" dirty="0"/>
                <a:t>医療費節約のポイントやおすすめ健康情報の掲載</a:t>
              </a:r>
              <a:endParaRPr lang="en-US" altLang="ja-JP" dirty="0"/>
            </a:p>
          </p:txBody>
        </p:sp>
      </p:grpSp>
      <p:pic>
        <p:nvPicPr>
          <p:cNvPr id="29" name="図 28"/>
          <p:cNvPicPr/>
          <p:nvPr/>
        </p:nvPicPr>
        <p:blipFill rotWithShape="1">
          <a:blip r:embed="rId4">
            <a:extLst>
              <a:ext uri="{28A0092B-C50C-407E-A947-70E740481C1C}">
                <a14:useLocalDpi xmlns:a14="http://schemas.microsoft.com/office/drawing/2010/main" val="0"/>
              </a:ext>
            </a:extLst>
          </a:blip>
          <a:srcRect l="56951" t="31566" r="33857" b="16489"/>
          <a:stretch/>
        </p:blipFill>
        <p:spPr bwMode="auto">
          <a:xfrm>
            <a:off x="8516445" y="2168841"/>
            <a:ext cx="900605" cy="37804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06760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CF1B87E5-5182-FA9A-5BE7-ED70DEF0625E}"/>
              </a:ext>
            </a:extLst>
          </p:cNvPr>
          <p:cNvSpPr>
            <a:spLocks noGrp="1"/>
          </p:cNvSpPr>
          <p:nvPr>
            <p:ph type="title"/>
          </p:nvPr>
        </p:nvSpPr>
        <p:spPr>
          <a:xfrm>
            <a:off x="488950" y="1"/>
            <a:ext cx="8928100" cy="692696"/>
          </a:xfrm>
        </p:spPr>
        <p:txBody>
          <a:bodyPr/>
          <a:lstStyle/>
          <a:p>
            <a:r>
              <a:rPr lang="ja-JP" altLang="en-US" dirty="0"/>
              <a:t>８</a:t>
            </a:r>
            <a:r>
              <a:rPr lang="en-US" altLang="ja-JP" dirty="0"/>
              <a:t>.</a:t>
            </a:r>
            <a:r>
              <a:rPr lang="ja-JP" altLang="en-US" dirty="0"/>
              <a:t>主な加入事業所一覧</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15</a:t>
            </a:fld>
            <a:endParaRPr lang="ja-JP" altLang="en-US"/>
          </a:p>
        </p:txBody>
      </p:sp>
      <p:sp>
        <p:nvSpPr>
          <p:cNvPr id="9" name="テキスト ボックス 8"/>
          <p:cNvSpPr txBox="1"/>
          <p:nvPr/>
        </p:nvSpPr>
        <p:spPr>
          <a:xfrm>
            <a:off x="488504" y="980728"/>
            <a:ext cx="3299301" cy="369332"/>
          </a:xfrm>
          <a:prstGeom prst="rect">
            <a:avLst/>
          </a:prstGeom>
          <a:noFill/>
        </p:spPr>
        <p:txBody>
          <a:bodyPr wrap="none" rtlCol="0">
            <a:spAutoFit/>
          </a:bodyPr>
          <a:lstStyle>
            <a:defPPr>
              <a:defRPr lang="ja-JP"/>
            </a:defPPr>
          </a:lstStyle>
          <a:p>
            <a:r>
              <a:rPr lang="ja-JP" altLang="en-US" dirty="0"/>
              <a:t>主な加入事業所一覧／</a:t>
            </a:r>
            <a:r>
              <a:rPr lang="en-US" altLang="ja-JP" dirty="0"/>
              <a:t>50</a:t>
            </a:r>
            <a:r>
              <a:rPr lang="ja-JP" altLang="en-US" dirty="0"/>
              <a:t>音順</a:t>
            </a:r>
          </a:p>
        </p:txBody>
      </p:sp>
      <p:graphicFrame>
        <p:nvGraphicFramePr>
          <p:cNvPr id="8" name="表 7"/>
          <p:cNvGraphicFramePr>
            <a:graphicFrameLocks noGrp="1"/>
          </p:cNvGraphicFramePr>
          <p:nvPr>
            <p:extLst>
              <p:ext uri="{D42A27DB-BD31-4B8C-83A1-F6EECF244321}">
                <p14:modId xmlns:p14="http://schemas.microsoft.com/office/powerpoint/2010/main" val="3057368054"/>
              </p:ext>
            </p:extLst>
          </p:nvPr>
        </p:nvGraphicFramePr>
        <p:xfrm>
          <a:off x="488504" y="1340768"/>
          <a:ext cx="2160000" cy="2304000"/>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141347883"/>
                    </a:ext>
                  </a:extLst>
                </a:gridCol>
                <a:gridCol w="1944000">
                  <a:extLst>
                    <a:ext uri="{9D8B030D-6E8A-4147-A177-3AD203B41FA5}">
                      <a16:colId xmlns:a16="http://schemas.microsoft.com/office/drawing/2014/main" val="2569926050"/>
                    </a:ext>
                  </a:extLst>
                </a:gridCol>
              </a:tblGrid>
              <a:tr h="144000">
                <a:tc>
                  <a:txBody>
                    <a:bodyPr/>
                    <a:lstStyle/>
                    <a:p>
                      <a:pPr algn="ctr" fontAlgn="ctr"/>
                      <a:r>
                        <a:rPr lang="ja-JP" altLang="en-US" sz="800" u="none" strike="noStrike" dirty="0">
                          <a:solidFill>
                            <a:schemeClr val="tx1"/>
                          </a:solidFill>
                          <a:effectLst/>
                        </a:rPr>
                        <a:t>ア</a:t>
                      </a: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㈱旭</a:t>
                      </a:r>
                      <a:r>
                        <a:rPr lang="ja-JP" altLang="en-US" sz="800" u="none" strike="noStrike" dirty="0" smtClean="0">
                          <a:effectLst/>
                        </a:rPr>
                        <a:t>商工社</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0874948"/>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en-US" altLang="ja-JP" sz="800" b="0" i="0" u="none" strike="noStrike" dirty="0" smtClean="0">
                          <a:solidFill>
                            <a:srgbClr val="000000"/>
                          </a:solidFill>
                          <a:effectLst/>
                          <a:latin typeface="BIZ UDPゴシック" panose="020B0400000000000000" pitchFamily="50" charset="-128"/>
                          <a:ea typeface="BIZ UDPゴシック" panose="020B0400000000000000" pitchFamily="50" charset="-128"/>
                        </a:rPr>
                        <a:t>㈱</a:t>
                      </a:r>
                      <a:r>
                        <a:rPr lang="ja-JP" altLang="en-US" sz="800" b="0" i="0" u="none" strike="noStrike" dirty="0" smtClean="0">
                          <a:solidFill>
                            <a:srgbClr val="000000"/>
                          </a:solidFill>
                          <a:effectLst/>
                          <a:latin typeface="BIZ UDPゴシック" panose="020B0400000000000000" pitchFamily="50" charset="-128"/>
                          <a:ea typeface="BIZ UDPゴシック" panose="020B0400000000000000" pitchFamily="50" charset="-128"/>
                        </a:rPr>
                        <a:t>ＡＳＡＨＩ　ＦＯＲＧＥ</a:t>
                      </a:r>
                      <a:endPar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80926664"/>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アミテック㈱</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2913821"/>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㈱荒井製作所</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4579412"/>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㈱アライドマテリアル</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20874099"/>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イグス㈱</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43317575"/>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イソライト工業㈱</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12314517"/>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smtClean="0">
                          <a:effectLst/>
                        </a:rPr>
                        <a:t>㈱池貝</a:t>
                      </a:r>
                      <a:endParaRPr lang="ja-JP"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77672689"/>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イハラサイエンス㈱</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7865133"/>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岩手アライ㈱</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4166440"/>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en-US" altLang="ja-JP" sz="800" u="none" strike="noStrike" dirty="0" smtClean="0">
                          <a:effectLst/>
                        </a:rPr>
                        <a:t>ACS</a:t>
                      </a:r>
                      <a:r>
                        <a:rPr lang="ja-JP" altLang="en-US" sz="800" u="none" strike="noStrike" dirty="0" smtClean="0">
                          <a:effectLst/>
                        </a:rPr>
                        <a:t>㈱</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34410775"/>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江崎工業㈱</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8175641"/>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en-US" sz="800" u="none" strike="noStrike" dirty="0">
                          <a:effectLst/>
                        </a:rPr>
                        <a:t>ＳＭＣ㈱</a:t>
                      </a:r>
                      <a:endParaRPr 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19168285"/>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㈱ＭＳＴコーポレーション</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4595696"/>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㈱オシキリ</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6850987"/>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ctr"/>
                      <a:r>
                        <a:rPr lang="ja-JP" altLang="en-US" sz="800" u="none" strike="noStrike" dirty="0">
                          <a:effectLst/>
                        </a:rPr>
                        <a:t>オックスジャッキ㈱</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1736849"/>
                  </a:ext>
                </a:extLst>
              </a:tr>
            </a:tbl>
          </a:graphicData>
        </a:graphic>
      </p:graphicFrame>
      <p:graphicFrame>
        <p:nvGraphicFramePr>
          <p:cNvPr id="16" name="表 15"/>
          <p:cNvGraphicFramePr>
            <a:graphicFrameLocks noGrp="1"/>
          </p:cNvGraphicFramePr>
          <p:nvPr>
            <p:extLst>
              <p:ext uri="{D42A27DB-BD31-4B8C-83A1-F6EECF244321}">
                <p14:modId xmlns:p14="http://schemas.microsoft.com/office/powerpoint/2010/main" val="1719433021"/>
              </p:ext>
            </p:extLst>
          </p:nvPr>
        </p:nvGraphicFramePr>
        <p:xfrm>
          <a:off x="488504" y="5589320"/>
          <a:ext cx="2160000" cy="826243"/>
        </p:xfrm>
        <a:graphic>
          <a:graphicData uri="http://schemas.openxmlformats.org/drawingml/2006/table">
            <a:tbl>
              <a:tblPr>
                <a:tableStyleId>{5C22544A-7EE6-4342-B048-85BDC9FD1C3A}</a:tableStyleId>
              </a:tblPr>
              <a:tblGrid>
                <a:gridCol w="2160000">
                  <a:extLst>
                    <a:ext uri="{9D8B030D-6E8A-4147-A177-3AD203B41FA5}">
                      <a16:colId xmlns:a16="http://schemas.microsoft.com/office/drawing/2014/main" val="9845073"/>
                    </a:ext>
                  </a:extLst>
                </a:gridCol>
              </a:tblGrid>
              <a:tr h="144000">
                <a:tc>
                  <a:txBody>
                    <a:bodyPr/>
                    <a:lstStyle/>
                    <a:p>
                      <a:pPr algn="l" fontAlgn="ctr"/>
                      <a:r>
                        <a:rPr lang="ja-JP" altLang="en-US" sz="800" u="none" strike="noStrike" dirty="0">
                          <a:effectLst/>
                        </a:rPr>
                        <a:t>一般社団法人　エンジニアリング協会</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5015595"/>
                  </a:ext>
                </a:extLst>
              </a:tr>
              <a:tr h="144000">
                <a:tc>
                  <a:txBody>
                    <a:bodyPr/>
                    <a:lstStyle/>
                    <a:p>
                      <a:pPr algn="l" fontAlgn="ctr"/>
                      <a:r>
                        <a:rPr lang="ja-JP" altLang="en-US" sz="800" u="none" strike="noStrike" dirty="0">
                          <a:effectLst/>
                        </a:rPr>
                        <a:t>一般社団法人　機械システム振興</a:t>
                      </a:r>
                      <a:r>
                        <a:rPr lang="ja-JP" altLang="en-US" sz="800" u="none" strike="noStrike" dirty="0" smtClean="0">
                          <a:effectLst/>
                        </a:rPr>
                        <a:t>協会</a:t>
                      </a:r>
                      <a:endParaRPr lang="en-US" altLang="ja-JP" sz="800" u="none" strike="noStrike" dirty="0" smtClean="0">
                        <a:effectLst/>
                      </a:endParaRPr>
                    </a:p>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smtClean="0">
                          <a:effectLst/>
                        </a:rPr>
                        <a:t>一般社団法人　機械振興協会</a:t>
                      </a:r>
                      <a:endParaRPr lang="en-US" altLang="ja-JP" sz="800" u="none" strike="noStrike" dirty="0" smtClean="0">
                        <a:effectLst/>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6986134"/>
                  </a:ext>
                </a:extLst>
              </a:tr>
              <a:tr h="144000">
                <a:tc>
                  <a:txBody>
                    <a:bodyPr/>
                    <a:lstStyle/>
                    <a:p>
                      <a:pPr algn="l" fontAlgn="ctr"/>
                      <a:r>
                        <a:rPr lang="ja-JP" altLang="en-US" sz="800" u="none" strike="noStrike" dirty="0">
                          <a:effectLst/>
                        </a:rPr>
                        <a:t>研削砥石工業会</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1438075"/>
                  </a:ext>
                </a:extLst>
              </a:tr>
              <a:tr h="144000">
                <a:tc>
                  <a:txBody>
                    <a:bodyPr/>
                    <a:lstStyle/>
                    <a:p>
                      <a:pPr algn="l" fontAlgn="ctr"/>
                      <a:r>
                        <a:rPr lang="zh-TW" altLang="en-US" sz="800" u="none" strike="noStrike" dirty="0">
                          <a:effectLst/>
                        </a:rPr>
                        <a:t>公益財団法人　工作機械技術振興財団</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2652845"/>
                  </a:ext>
                </a:extLst>
              </a:tr>
              <a:tr h="144000">
                <a:tc>
                  <a:txBody>
                    <a:bodyPr/>
                    <a:lstStyle/>
                    <a:p>
                      <a:pPr algn="l" fontAlgn="ct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3787451"/>
                  </a:ext>
                </a:extLst>
              </a:tr>
            </a:tbl>
          </a:graphicData>
        </a:graphic>
      </p:graphicFrame>
      <p:graphicFrame>
        <p:nvGraphicFramePr>
          <p:cNvPr id="5" name="表 4">
            <a:extLst>
              <a:ext uri="{FF2B5EF4-FFF2-40B4-BE49-F238E27FC236}">
                <a16:creationId xmlns:a16="http://schemas.microsoft.com/office/drawing/2014/main" id="{DE15C48C-E111-FD72-C4A9-045CCF759B48}"/>
              </a:ext>
            </a:extLst>
          </p:cNvPr>
          <p:cNvGraphicFramePr>
            <a:graphicFrameLocks noGrp="1"/>
          </p:cNvGraphicFramePr>
          <p:nvPr>
            <p:extLst>
              <p:ext uri="{D42A27DB-BD31-4B8C-83A1-F6EECF244321}">
                <p14:modId xmlns:p14="http://schemas.microsoft.com/office/powerpoint/2010/main" val="3038518477"/>
              </p:ext>
            </p:extLst>
          </p:nvPr>
        </p:nvGraphicFramePr>
        <p:xfrm>
          <a:off x="2744835" y="1340768"/>
          <a:ext cx="2160000" cy="1872000"/>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141347883"/>
                    </a:ext>
                  </a:extLst>
                </a:gridCol>
                <a:gridCol w="1944000">
                  <a:extLst>
                    <a:ext uri="{9D8B030D-6E8A-4147-A177-3AD203B41FA5}">
                      <a16:colId xmlns:a16="http://schemas.microsoft.com/office/drawing/2014/main" val="2569926050"/>
                    </a:ext>
                  </a:extLst>
                </a:gridCol>
              </a:tblGrid>
              <a:tr h="144000">
                <a:tc>
                  <a:txBody>
                    <a:bodyPr/>
                    <a:lstStyle/>
                    <a:p>
                      <a:pPr algn="ctr" fontAlgn="ctr"/>
                      <a:r>
                        <a:rPr lang="ja-JP" altLang="en-US" sz="800" u="none" strike="noStrike" dirty="0">
                          <a:solidFill>
                            <a:schemeClr val="tx1"/>
                          </a:solidFill>
                          <a:effectLst/>
                        </a:rPr>
                        <a:t>サ</a:t>
                      </a: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㈱阪上製作所</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64882970"/>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ザルトリウス・ジャパン㈱</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0493291"/>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a:effectLst/>
                        </a:rPr>
                        <a:t>サンゴバン㈱</a:t>
                      </a:r>
                      <a:endPar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0482645"/>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a:effectLst/>
                        </a:rPr>
                        <a:t>サンゴバン・ティーエム㈱</a:t>
                      </a:r>
                      <a:endPar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54518028"/>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三昌商事㈱</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9108720"/>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三洋機工㈱</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79043938"/>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a:effectLst/>
                        </a:rPr>
                        <a:t>三和機材㈱</a:t>
                      </a:r>
                      <a:endPar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7784007"/>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ジャパンマシナリー㈱</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72035840"/>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新日本工機㈱</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4257827"/>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住友電工ツールネット㈱</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1432652"/>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制御機材㈱</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86617082"/>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ゼクサスチェン㈱</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84223763"/>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40000"/>
                        <a:lumOff val="60000"/>
                      </a:schemeClr>
                    </a:solidFill>
                  </a:tcPr>
                </a:tc>
                <a:tc>
                  <a:txBody>
                    <a:bodyPr/>
                    <a:lstStyle/>
                    <a:p>
                      <a:pPr algn="l" fontAlgn="ctr"/>
                      <a:r>
                        <a:rPr lang="ja-JP" altLang="en-US" sz="800" u="none" strike="noStrike" dirty="0">
                          <a:effectLst/>
                        </a:rPr>
                        <a:t>センクシア㈱</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93788290"/>
                  </a:ext>
                </a:extLst>
              </a:tr>
            </a:tbl>
          </a:graphicData>
        </a:graphic>
      </p:graphicFrame>
      <p:graphicFrame>
        <p:nvGraphicFramePr>
          <p:cNvPr id="6" name="表 5">
            <a:extLst>
              <a:ext uri="{FF2B5EF4-FFF2-40B4-BE49-F238E27FC236}">
                <a16:creationId xmlns:a16="http://schemas.microsoft.com/office/drawing/2014/main" id="{A7DE2FB0-F7CE-AB70-5173-0DEFFF176E30}"/>
              </a:ext>
            </a:extLst>
          </p:cNvPr>
          <p:cNvGraphicFramePr>
            <a:graphicFrameLocks noGrp="1"/>
          </p:cNvGraphicFramePr>
          <p:nvPr>
            <p:extLst>
              <p:ext uri="{D42A27DB-BD31-4B8C-83A1-F6EECF244321}">
                <p14:modId xmlns:p14="http://schemas.microsoft.com/office/powerpoint/2010/main" val="2820756163"/>
              </p:ext>
            </p:extLst>
          </p:nvPr>
        </p:nvGraphicFramePr>
        <p:xfrm>
          <a:off x="5001166" y="2493056"/>
          <a:ext cx="2160000" cy="2265618"/>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4134094233"/>
                    </a:ext>
                  </a:extLst>
                </a:gridCol>
                <a:gridCol w="1944000">
                  <a:extLst>
                    <a:ext uri="{9D8B030D-6E8A-4147-A177-3AD203B41FA5}">
                      <a16:colId xmlns:a16="http://schemas.microsoft.com/office/drawing/2014/main" val="2898970461"/>
                    </a:ext>
                  </a:extLst>
                </a:gridCol>
              </a:tblGrid>
              <a:tr h="148806">
                <a:tc>
                  <a:txBody>
                    <a:bodyPr/>
                    <a:lstStyle/>
                    <a:p>
                      <a:pPr algn="ctr" fontAlgn="ctr"/>
                      <a:r>
                        <a:rPr lang="ja-JP" altLang="en-US" sz="800" u="none" strike="noStrike" dirty="0">
                          <a:solidFill>
                            <a:schemeClr val="tx1"/>
                          </a:solidFill>
                          <a:effectLst/>
                        </a:rPr>
                        <a:t>ナ</a:t>
                      </a: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ja-JP" altLang="en-US" sz="800" u="none" strike="noStrike" dirty="0">
                          <a:effectLst/>
                        </a:rPr>
                        <a:t>内外エレクトロニクス㈱</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2823531"/>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ja-JP" altLang="en-US" sz="800" u="none" strike="noStrike" dirty="0">
                          <a:effectLst/>
                        </a:rPr>
                        <a:t>内外テック㈱</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7491430"/>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ja-JP" altLang="en-US" sz="800" u="none" strike="noStrike" dirty="0">
                          <a:effectLst/>
                        </a:rPr>
                        <a:t>㈱ナチ東北精工</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16644524"/>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ja-JP" altLang="en-US" sz="800" u="none" strike="noStrike" dirty="0">
                          <a:effectLst/>
                        </a:rPr>
                        <a:t>新潟アライ㈱</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8258558"/>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zh-TW" altLang="en-US" sz="800" u="none" strike="noStrike" dirty="0">
                          <a:effectLst/>
                        </a:rPr>
                        <a:t>㈱西田機械工作所</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58840449"/>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ja-JP" altLang="en-US" sz="800" u="none" strike="noStrike" dirty="0">
                          <a:effectLst/>
                        </a:rPr>
                        <a:t>日進工具㈱</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7389059"/>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ja-JP" altLang="en-US" sz="800" u="none" strike="noStrike" dirty="0" smtClean="0">
                          <a:effectLst/>
                        </a:rPr>
                        <a:t>㈱日東</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1006289"/>
                  </a:ext>
                </a:extLst>
              </a:tr>
              <a:tr h="18233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en-US" sz="800" u="none" strike="noStrike" dirty="0">
                          <a:effectLst/>
                        </a:rPr>
                        <a:t>ＮＩＴＴＯＫＵ㈱</a:t>
                      </a:r>
                      <a:endParaRPr 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0000182"/>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ja-JP" altLang="en-US" sz="800" u="none" strike="noStrike" dirty="0" smtClean="0">
                          <a:effectLst/>
                        </a:rPr>
                        <a:t>日本アドバンスロール㈱</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83236555"/>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smtClean="0">
                          <a:effectLst/>
                        </a:rPr>
                        <a:t>日本オイルポンプ㈱</a:t>
                      </a:r>
                      <a:endParaRPr lang="ja-JP"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8513716"/>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smtClean="0">
                          <a:effectLst/>
                        </a:rPr>
                        <a:t>日本ケーブル㈱</a:t>
                      </a:r>
                      <a:endParaRPr lang="ja-JP"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9175521"/>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smtClean="0">
                          <a:effectLst/>
                        </a:rPr>
                        <a:t>日本トムソン㈱</a:t>
                      </a:r>
                      <a:endParaRPr lang="ja-JP" altLang="en-US" sz="800" b="0" i="0" u="none" strike="noStrike" dirty="0" smtClean="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26346"/>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smtClean="0">
                          <a:effectLst/>
                        </a:rPr>
                        <a:t>日本フイッシャ㈱</a:t>
                      </a:r>
                      <a:endParaRPr lang="ja-JP"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0435764"/>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ja-JP" altLang="en-US" sz="800" u="none" strike="noStrike" dirty="0">
                          <a:effectLst/>
                        </a:rPr>
                        <a:t>日本坩堝㈱</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17877636"/>
                  </a:ext>
                </a:extLst>
              </a:tr>
              <a:tr h="14880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l" fontAlgn="ctr"/>
                      <a:r>
                        <a:rPr lang="ja-JP" altLang="en-US" sz="800" u="none" strike="noStrike" dirty="0">
                          <a:effectLst/>
                        </a:rPr>
                        <a:t>㈱ニレコ</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158912"/>
                  </a:ext>
                </a:extLst>
              </a:tr>
            </a:tbl>
          </a:graphicData>
        </a:graphic>
      </p:graphicFrame>
      <p:graphicFrame>
        <p:nvGraphicFramePr>
          <p:cNvPr id="7" name="表 6">
            <a:extLst>
              <a:ext uri="{FF2B5EF4-FFF2-40B4-BE49-F238E27FC236}">
                <a16:creationId xmlns:a16="http://schemas.microsoft.com/office/drawing/2014/main" id="{9E738449-9064-7B3E-E44F-34B6CECCB31B}"/>
              </a:ext>
            </a:extLst>
          </p:cNvPr>
          <p:cNvGraphicFramePr>
            <a:graphicFrameLocks noGrp="1"/>
          </p:cNvGraphicFramePr>
          <p:nvPr>
            <p:extLst>
              <p:ext uri="{D42A27DB-BD31-4B8C-83A1-F6EECF244321}">
                <p14:modId xmlns:p14="http://schemas.microsoft.com/office/powerpoint/2010/main" val="3983583270"/>
              </p:ext>
            </p:extLst>
          </p:nvPr>
        </p:nvGraphicFramePr>
        <p:xfrm>
          <a:off x="488504" y="3624458"/>
          <a:ext cx="2160000" cy="1460514"/>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141347883"/>
                    </a:ext>
                  </a:extLst>
                </a:gridCol>
                <a:gridCol w="1944000">
                  <a:extLst>
                    <a:ext uri="{9D8B030D-6E8A-4147-A177-3AD203B41FA5}">
                      <a16:colId xmlns:a16="http://schemas.microsoft.com/office/drawing/2014/main" val="2569926050"/>
                    </a:ext>
                  </a:extLst>
                </a:gridCol>
              </a:tblGrid>
              <a:tr h="132774">
                <a:tc>
                  <a:txBody>
                    <a:bodyPr/>
                    <a:lstStyle/>
                    <a:p>
                      <a:pPr algn="ctr" fontAlgn="ctr"/>
                      <a:r>
                        <a:rPr lang="ja-JP" altLang="en-US" sz="800" u="none" strike="noStrike" dirty="0">
                          <a:solidFill>
                            <a:schemeClr val="tx1"/>
                          </a:solidFill>
                          <a:effectLst/>
                        </a:rPr>
                        <a:t>カ</a:t>
                      </a: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dirty="0">
                          <a:effectLst/>
                        </a:rPr>
                        <a:t>カールツァイス㈱</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1754415"/>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dirty="0">
                          <a:effectLst/>
                        </a:rPr>
                        <a:t>兼房㈱</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7765127"/>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dirty="0">
                          <a:effectLst/>
                        </a:rPr>
                        <a:t>㈱カパス</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769268"/>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dirty="0">
                          <a:effectLst/>
                        </a:rPr>
                        <a:t>蒲田工業㈱</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7515128"/>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dirty="0">
                          <a:effectLst/>
                        </a:rPr>
                        <a:t>㈱北村製作所</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91000032"/>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zh-TW" altLang="en-US" sz="800" u="none" strike="noStrike">
                          <a:effectLst/>
                        </a:rPr>
                        <a:t>㈱共立合金製作所</a:t>
                      </a:r>
                      <a:endParaRPr lang="zh-TW"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5705028"/>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dirty="0">
                          <a:effectLst/>
                        </a:rPr>
                        <a:t>㈱極東商会</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8587422"/>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a:effectLst/>
                        </a:rPr>
                        <a:t>金属技研㈱</a:t>
                      </a:r>
                      <a:endPar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439990"/>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a:effectLst/>
                        </a:rPr>
                        <a:t>㈱京浜工業所</a:t>
                      </a:r>
                      <a:endPar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13986208"/>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dirty="0">
                          <a:effectLst/>
                        </a:rPr>
                        <a:t>㈱光陽社</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72051820"/>
                  </a:ext>
                </a:extLst>
              </a:tr>
              <a:tr h="132774">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40000"/>
                        <a:lumOff val="60000"/>
                      </a:schemeClr>
                    </a:solidFill>
                  </a:tcPr>
                </a:tc>
                <a:tc>
                  <a:txBody>
                    <a:bodyPr/>
                    <a:lstStyle/>
                    <a:p>
                      <a:pPr algn="l" fontAlgn="ctr"/>
                      <a:r>
                        <a:rPr lang="ja-JP" altLang="en-US" sz="800" u="none" strike="noStrike" dirty="0">
                          <a:effectLst/>
                        </a:rPr>
                        <a:t>㈱コバックス</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08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401870"/>
                  </a:ext>
                </a:extLst>
              </a:tr>
            </a:tbl>
          </a:graphicData>
        </a:graphic>
      </p:graphicFrame>
      <p:graphicFrame>
        <p:nvGraphicFramePr>
          <p:cNvPr id="11" name="表 10">
            <a:extLst>
              <a:ext uri="{FF2B5EF4-FFF2-40B4-BE49-F238E27FC236}">
                <a16:creationId xmlns:a16="http://schemas.microsoft.com/office/drawing/2014/main" id="{C355D9DD-831F-75FE-FC97-12CA3ED82934}"/>
              </a:ext>
            </a:extLst>
          </p:cNvPr>
          <p:cNvGraphicFramePr>
            <a:graphicFrameLocks noGrp="1"/>
          </p:cNvGraphicFramePr>
          <p:nvPr>
            <p:extLst>
              <p:ext uri="{D42A27DB-BD31-4B8C-83A1-F6EECF244321}">
                <p14:modId xmlns:p14="http://schemas.microsoft.com/office/powerpoint/2010/main" val="3184651544"/>
              </p:ext>
            </p:extLst>
          </p:nvPr>
        </p:nvGraphicFramePr>
        <p:xfrm>
          <a:off x="2744835" y="3212976"/>
          <a:ext cx="2160000" cy="1872000"/>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141347883"/>
                    </a:ext>
                  </a:extLst>
                </a:gridCol>
                <a:gridCol w="1944000">
                  <a:extLst>
                    <a:ext uri="{9D8B030D-6E8A-4147-A177-3AD203B41FA5}">
                      <a16:colId xmlns:a16="http://schemas.microsoft.com/office/drawing/2014/main" val="2569926050"/>
                    </a:ext>
                  </a:extLst>
                </a:gridCol>
              </a:tblGrid>
              <a:tr h="144000">
                <a:tc>
                  <a:txBody>
                    <a:bodyPr/>
                    <a:lstStyle/>
                    <a:p>
                      <a:pPr algn="ctr" fontAlgn="ctr"/>
                      <a:r>
                        <a:rPr lang="ja-JP" altLang="en-US" sz="800" u="none" strike="noStrike" dirty="0">
                          <a:solidFill>
                            <a:schemeClr val="tx1"/>
                          </a:solidFill>
                          <a:effectLst/>
                        </a:rPr>
                        <a:t>タ</a:t>
                      </a: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algn="l" fontAlgn="ctr"/>
                      <a:r>
                        <a:rPr lang="ja-JP" altLang="en-US" sz="800" u="none" strike="noStrike" dirty="0">
                          <a:effectLst/>
                        </a:rPr>
                        <a:t>第一実業㈱</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04322206"/>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algn="l" fontAlgn="ctr"/>
                      <a:r>
                        <a:rPr lang="ja-JP" altLang="en-US" sz="800" u="none" strike="noStrike" dirty="0">
                          <a:effectLst/>
                        </a:rPr>
                        <a:t>第一実業ビスウィル</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9963167"/>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㈱第一メカテック</a:t>
                      </a:r>
                      <a:endParaRPr lang="en-US" altLang="ja-JP"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4700611"/>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太産工業㈱</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50563264"/>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大生工業㈱</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13551800"/>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algn="l" fontAlgn="ctr"/>
                      <a:r>
                        <a:rPr lang="ja-JP" altLang="en-US" sz="800" u="none" strike="noStrike" dirty="0">
                          <a:effectLst/>
                        </a:rPr>
                        <a:t>大東精機㈱</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49062721"/>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zh-TW" altLang="en-US" sz="800" u="none" strike="noStrike" dirty="0">
                          <a:effectLst/>
                        </a:rPr>
                        <a:t>高津伝動精機㈱</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4230526"/>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千代田機工㈱</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2463332"/>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ツバキ山久チエイン㈱</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0590807"/>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㈱ティービーアイ</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2326215"/>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algn="l" fontAlgn="ctr"/>
                      <a:r>
                        <a:rPr lang="en-US" altLang="ja-JP" sz="800" u="none" strike="noStrike" dirty="0">
                          <a:effectLst/>
                        </a:rPr>
                        <a:t>TB</a:t>
                      </a:r>
                      <a:r>
                        <a:rPr lang="ja-JP" altLang="en-US" sz="800" u="none" strike="noStrike" dirty="0">
                          <a:effectLst/>
                        </a:rPr>
                        <a:t>グローバルテクノロジーズ</a:t>
                      </a:r>
                      <a:r>
                        <a:rPr lang="en-US" altLang="ja-JP" sz="800" u="none" strike="noStrike" dirty="0">
                          <a:effectLst/>
                        </a:rPr>
                        <a:t>㈱</a:t>
                      </a:r>
                      <a:endParaRPr lang="en-US" altLang="ja-JP"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6607506"/>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a:t>
                      </a:r>
                      <a:r>
                        <a:rPr lang="en-US" altLang="ja-JP" sz="800" u="none" strike="noStrike" dirty="0">
                          <a:effectLst/>
                        </a:rPr>
                        <a:t>TBK</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87171751"/>
                  </a:ext>
                </a:extLst>
              </a:tr>
              <a:tr h="144000">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smtClean="0">
                          <a:effectLst/>
                        </a:rPr>
                        <a:t>㈱ティクス</a:t>
                      </a:r>
                      <a:r>
                        <a:rPr lang="en-US" altLang="ja-JP" sz="800" u="none" strike="noStrike" dirty="0" smtClean="0">
                          <a:effectLst/>
                        </a:rPr>
                        <a:t>IKS</a:t>
                      </a:r>
                      <a:endParaRPr lang="ja-JP"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186378"/>
                  </a:ext>
                </a:extLst>
              </a:tr>
            </a:tbl>
          </a:graphicData>
        </a:graphic>
      </p:graphicFrame>
      <p:graphicFrame>
        <p:nvGraphicFramePr>
          <p:cNvPr id="17" name="表 16">
            <a:extLst>
              <a:ext uri="{FF2B5EF4-FFF2-40B4-BE49-F238E27FC236}">
                <a16:creationId xmlns:a16="http://schemas.microsoft.com/office/drawing/2014/main" id="{7C6EB0FA-6C52-93C3-776D-96E96B7EE319}"/>
              </a:ext>
            </a:extLst>
          </p:cNvPr>
          <p:cNvGraphicFramePr>
            <a:graphicFrameLocks noGrp="1"/>
          </p:cNvGraphicFramePr>
          <p:nvPr>
            <p:extLst>
              <p:ext uri="{D42A27DB-BD31-4B8C-83A1-F6EECF244321}">
                <p14:modId xmlns:p14="http://schemas.microsoft.com/office/powerpoint/2010/main" val="682647960"/>
              </p:ext>
            </p:extLst>
          </p:nvPr>
        </p:nvGraphicFramePr>
        <p:xfrm>
          <a:off x="7251741" y="1354436"/>
          <a:ext cx="2160000" cy="985236"/>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495628804"/>
                    </a:ext>
                  </a:extLst>
                </a:gridCol>
                <a:gridCol w="1944000">
                  <a:extLst>
                    <a:ext uri="{9D8B030D-6E8A-4147-A177-3AD203B41FA5}">
                      <a16:colId xmlns:a16="http://schemas.microsoft.com/office/drawing/2014/main" val="3015355477"/>
                    </a:ext>
                  </a:extLst>
                </a:gridCol>
              </a:tblGrid>
              <a:tr h="140748">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b="0" i="0" u="none" strike="noStrike" dirty="0" smtClean="0">
                          <a:solidFill>
                            <a:srgbClr val="000000"/>
                          </a:solidFill>
                          <a:effectLst/>
                          <a:latin typeface="BIZ UDPゴシック" panose="020B0400000000000000" pitchFamily="50" charset="-128"/>
                          <a:ea typeface="BIZ UDPゴシック" panose="020B0400000000000000" pitchFamily="50" charset="-128"/>
                        </a:rPr>
                        <a:t>伯東㈱</a:t>
                      </a:r>
                      <a:endPar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553907"/>
                  </a:ext>
                </a:extLst>
              </a:tr>
              <a:tr h="140748">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b="0" i="0" u="none" strike="noStrike" dirty="0" smtClean="0">
                          <a:solidFill>
                            <a:srgbClr val="000000"/>
                          </a:solidFill>
                          <a:effectLst/>
                          <a:latin typeface="BIZ UDPゴシック" panose="020B0400000000000000" pitchFamily="50" charset="-128"/>
                          <a:ea typeface="BIZ UDPゴシック" panose="020B0400000000000000" pitchFamily="50" charset="-128"/>
                        </a:rPr>
                        <a:t>浜井産業㈱</a:t>
                      </a:r>
                      <a:endPar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9833416"/>
                  </a:ext>
                </a:extLst>
              </a:tr>
              <a:tr h="140748">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b="0" i="0" u="none" strike="noStrike" dirty="0" smtClean="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smtClean="0">
                          <a:solidFill>
                            <a:srgbClr val="000000"/>
                          </a:solidFill>
                          <a:effectLst/>
                          <a:latin typeface="BIZ UDPゴシック" panose="020B0400000000000000" pitchFamily="50" charset="-128"/>
                          <a:ea typeface="BIZ UDPゴシック" panose="020B0400000000000000" pitchFamily="50" charset="-128"/>
                        </a:rPr>
                        <a:t>Parker</a:t>
                      </a:r>
                      <a:r>
                        <a:rPr lang="ja-JP" altLang="en-US" sz="800" b="0" i="0" u="none" strike="noStrike" dirty="0" smtClean="0">
                          <a:solidFill>
                            <a:srgbClr val="000000"/>
                          </a:solidFill>
                          <a:effectLst/>
                          <a:latin typeface="BIZ UDPゴシック" panose="020B0400000000000000" pitchFamily="50" charset="-128"/>
                          <a:ea typeface="BIZ UDPゴシック" panose="020B0400000000000000" pitchFamily="50" charset="-128"/>
                        </a:rPr>
                        <a:t>　</a:t>
                      </a:r>
                      <a:r>
                        <a:rPr lang="en-US" altLang="ja-JP" sz="800" b="0" i="0" u="none" strike="noStrike" dirty="0" smtClean="0">
                          <a:solidFill>
                            <a:srgbClr val="000000"/>
                          </a:solidFill>
                          <a:effectLst/>
                          <a:latin typeface="BIZ UDPゴシック" panose="020B0400000000000000" pitchFamily="50" charset="-128"/>
                          <a:ea typeface="BIZ UDPゴシック" panose="020B0400000000000000" pitchFamily="50" charset="-128"/>
                        </a:rPr>
                        <a:t>TAIYO</a:t>
                      </a:r>
                      <a:endPar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9794092"/>
                  </a:ext>
                </a:extLst>
              </a:tr>
              <a:tr h="140748">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smtClean="0">
                          <a:effectLst/>
                        </a:rPr>
                        <a:t>日野屋㈱</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07310067"/>
                  </a:ext>
                </a:extLst>
              </a:tr>
              <a:tr h="140748">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zh-TW" altLang="en-US" sz="800" u="none" strike="noStrike" dirty="0">
                          <a:effectLst/>
                        </a:rPr>
                        <a:t>日之出水道機器㈱</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58668650"/>
                  </a:ext>
                </a:extLst>
              </a:tr>
              <a:tr h="140748">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福田交易㈱</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5255308"/>
                  </a:ext>
                </a:extLst>
              </a:tr>
              <a:tr h="140748">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冨士ダイス㈱</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08532777"/>
                  </a:ext>
                </a:extLst>
              </a:tr>
            </a:tbl>
          </a:graphicData>
        </a:graphic>
      </p:graphicFrame>
      <p:graphicFrame>
        <p:nvGraphicFramePr>
          <p:cNvPr id="18" name="表 17">
            <a:extLst>
              <a:ext uri="{FF2B5EF4-FFF2-40B4-BE49-F238E27FC236}">
                <a16:creationId xmlns:a16="http://schemas.microsoft.com/office/drawing/2014/main" id="{C2863005-12CD-A00E-4F38-66666C53C2CC}"/>
              </a:ext>
            </a:extLst>
          </p:cNvPr>
          <p:cNvGraphicFramePr>
            <a:graphicFrameLocks noGrp="1"/>
          </p:cNvGraphicFramePr>
          <p:nvPr>
            <p:extLst>
              <p:ext uri="{D42A27DB-BD31-4B8C-83A1-F6EECF244321}">
                <p14:modId xmlns:p14="http://schemas.microsoft.com/office/powerpoint/2010/main" val="21554969"/>
              </p:ext>
            </p:extLst>
          </p:nvPr>
        </p:nvGraphicFramePr>
        <p:xfrm>
          <a:off x="7251741" y="2331903"/>
          <a:ext cx="2160000" cy="1370875"/>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495628804"/>
                    </a:ext>
                  </a:extLst>
                </a:gridCol>
                <a:gridCol w="1944000">
                  <a:extLst>
                    <a:ext uri="{9D8B030D-6E8A-4147-A177-3AD203B41FA5}">
                      <a16:colId xmlns:a16="http://schemas.microsoft.com/office/drawing/2014/main" val="3015355477"/>
                    </a:ext>
                  </a:extLst>
                </a:gridCol>
              </a:tblGrid>
              <a:tr h="144000">
                <a:tc>
                  <a:txBody>
                    <a:bodyPr/>
                    <a:lstStyle/>
                    <a:p>
                      <a:pPr algn="ctr" fontAlgn="ctr"/>
                      <a:r>
                        <a:rPr lang="ja-JP" altLang="en-US" sz="800" u="none" strike="noStrike" dirty="0">
                          <a:effectLst/>
                        </a:rPr>
                        <a:t>マ</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ctr"/>
                      <a:r>
                        <a:rPr lang="ja-JP" altLang="en-US" sz="800" u="none" strike="noStrike" dirty="0">
                          <a:effectLst/>
                        </a:rPr>
                        <a:t>マーレエンジンコンポーネンツジャパン㈱</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9511579"/>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ctr"/>
                      <a:r>
                        <a:rPr lang="ja-JP" altLang="en-US" sz="800" u="none" strike="noStrike">
                          <a:effectLst/>
                        </a:rPr>
                        <a:t>㈱牧野技術サービス</a:t>
                      </a:r>
                      <a:endPar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5440835"/>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ctr"/>
                      <a:r>
                        <a:rPr lang="ja-JP" altLang="en-US" sz="800" u="none" strike="noStrike" dirty="0">
                          <a:effectLst/>
                        </a:rPr>
                        <a:t>㈱牧野フライス製作所</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65043618"/>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ctr"/>
                      <a:r>
                        <a:rPr lang="ja-JP" altLang="en-US" sz="800" u="none" strike="noStrike" dirty="0">
                          <a:effectLst/>
                        </a:rPr>
                        <a:t>マグ・イゾベール㈱</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3329590"/>
                  </a:ext>
                </a:extLst>
              </a:tr>
              <a:tr h="218875">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ctr"/>
                      <a:r>
                        <a:rPr lang="ja-JP" altLang="en-US" sz="800" u="none" strike="noStrike" dirty="0">
                          <a:effectLst/>
                        </a:rPr>
                        <a:t>マサモト㈱</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5182063"/>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ctr"/>
                      <a:r>
                        <a:rPr lang="ja-JP" altLang="en-US" sz="800" u="none" strike="noStrike" dirty="0">
                          <a:effectLst/>
                        </a:rPr>
                        <a:t>ミクロン精密㈱</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30487962"/>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ctr"/>
                      <a:r>
                        <a:rPr lang="zh-TW" altLang="en-US" sz="800" u="none" strike="noStrike">
                          <a:effectLst/>
                        </a:rPr>
                        <a:t>㈱三井三池製作所九州事業所</a:t>
                      </a:r>
                      <a:endParaRPr lang="zh-TW" altLang="en-US" sz="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86426095"/>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ctr"/>
                      <a:r>
                        <a:rPr lang="zh-TW" altLang="en-US" sz="800" u="none" strike="noStrike" dirty="0">
                          <a:effectLst/>
                        </a:rPr>
                        <a:t>美濃窯業㈱名古屋事務所</a:t>
                      </a:r>
                      <a:endParaRPr lang="zh-TW"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19802970"/>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fontAlgn="ctr"/>
                      <a:r>
                        <a:rPr lang="ja-JP" altLang="en-US" sz="800" u="none" strike="noStrike" dirty="0">
                          <a:effectLst/>
                        </a:rPr>
                        <a:t>㈱守谷商会</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6998355"/>
                  </a:ext>
                </a:extLst>
              </a:tr>
            </a:tbl>
          </a:graphicData>
        </a:graphic>
      </p:graphicFrame>
      <p:graphicFrame>
        <p:nvGraphicFramePr>
          <p:cNvPr id="20" name="表 19">
            <a:extLst>
              <a:ext uri="{FF2B5EF4-FFF2-40B4-BE49-F238E27FC236}">
                <a16:creationId xmlns:a16="http://schemas.microsoft.com/office/drawing/2014/main" id="{18DD4FDB-CE3C-7BD1-4BB6-254D0BB0186B}"/>
              </a:ext>
            </a:extLst>
          </p:cNvPr>
          <p:cNvGraphicFramePr>
            <a:graphicFrameLocks noGrp="1"/>
          </p:cNvGraphicFramePr>
          <p:nvPr>
            <p:extLst>
              <p:ext uri="{D42A27DB-BD31-4B8C-83A1-F6EECF244321}">
                <p14:modId xmlns:p14="http://schemas.microsoft.com/office/powerpoint/2010/main" val="1013719677"/>
              </p:ext>
            </p:extLst>
          </p:nvPr>
        </p:nvGraphicFramePr>
        <p:xfrm>
          <a:off x="7251741" y="3664323"/>
          <a:ext cx="2160000" cy="576000"/>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495628804"/>
                    </a:ext>
                  </a:extLst>
                </a:gridCol>
                <a:gridCol w="1944000">
                  <a:extLst>
                    <a:ext uri="{9D8B030D-6E8A-4147-A177-3AD203B41FA5}">
                      <a16:colId xmlns:a16="http://schemas.microsoft.com/office/drawing/2014/main" val="3015355477"/>
                    </a:ext>
                  </a:extLst>
                </a:gridCol>
              </a:tblGrid>
              <a:tr h="144000">
                <a:tc>
                  <a:txBody>
                    <a:bodyPr/>
                    <a:lstStyle/>
                    <a:p>
                      <a:pPr algn="ctr" fontAlgn="ctr"/>
                      <a:r>
                        <a:rPr lang="ja-JP" altLang="en-US" sz="800" u="none" strike="noStrike" dirty="0">
                          <a:effectLst/>
                        </a:rPr>
                        <a:t>ヤ</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l" fontAlgn="ctr"/>
                      <a:r>
                        <a:rPr lang="ja-JP" altLang="en-US" sz="800" u="none" strike="noStrike" dirty="0">
                          <a:effectLst/>
                        </a:rPr>
                        <a:t>㈱ヤナギサワ</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17582615"/>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l" fontAlgn="ctr"/>
                      <a:r>
                        <a:rPr lang="ja-JP" altLang="en-US" sz="800" u="none" strike="noStrike" dirty="0">
                          <a:effectLst/>
                        </a:rPr>
                        <a:t>山形イハラ㈱</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79397314"/>
                  </a:ext>
                </a:extLst>
              </a:tr>
              <a:tr h="144000">
                <a:tc>
                  <a:txBody>
                    <a:bodyPr/>
                    <a:lstStyle/>
                    <a:p>
                      <a:pPr algn="ctr" fontAlgn="ctr"/>
                      <a:endParaRPr lang="ja-JP" altLang="en-US" sz="800" b="0" i="0" u="none" strike="noStrike" dirty="0">
                        <a:solidFill>
                          <a:srgbClr val="FF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l" fontAlgn="ctr"/>
                      <a:r>
                        <a:rPr lang="ja-JP" altLang="en-US" sz="800" u="none" strike="noStrike" dirty="0">
                          <a:solidFill>
                            <a:schemeClr val="tx1"/>
                          </a:solidFill>
                          <a:effectLst/>
                        </a:rPr>
                        <a:t>㈱ヤマモリ</a:t>
                      </a: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564942"/>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l" fontAlgn="ctr"/>
                      <a:r>
                        <a:rPr lang="ja-JP" altLang="en-US" sz="800" u="none" strike="noStrike" dirty="0">
                          <a:effectLst/>
                        </a:rPr>
                        <a:t>吉田工業㈱</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5984580"/>
                  </a:ext>
                </a:extLst>
              </a:tr>
            </a:tbl>
          </a:graphicData>
        </a:graphic>
      </p:graphicFrame>
      <p:graphicFrame>
        <p:nvGraphicFramePr>
          <p:cNvPr id="21" name="表 20">
            <a:extLst>
              <a:ext uri="{FF2B5EF4-FFF2-40B4-BE49-F238E27FC236}">
                <a16:creationId xmlns:a16="http://schemas.microsoft.com/office/drawing/2014/main" id="{70DAEAB4-03E8-D470-8FB6-8AF350A4F535}"/>
              </a:ext>
            </a:extLst>
          </p:cNvPr>
          <p:cNvGraphicFramePr>
            <a:graphicFrameLocks noGrp="1"/>
          </p:cNvGraphicFramePr>
          <p:nvPr>
            <p:extLst>
              <p:ext uri="{D42A27DB-BD31-4B8C-83A1-F6EECF244321}">
                <p14:modId xmlns:p14="http://schemas.microsoft.com/office/powerpoint/2010/main" val="3841309338"/>
              </p:ext>
            </p:extLst>
          </p:nvPr>
        </p:nvGraphicFramePr>
        <p:xfrm>
          <a:off x="7251741" y="4231840"/>
          <a:ext cx="2160000" cy="432000"/>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495628804"/>
                    </a:ext>
                  </a:extLst>
                </a:gridCol>
                <a:gridCol w="1944000">
                  <a:extLst>
                    <a:ext uri="{9D8B030D-6E8A-4147-A177-3AD203B41FA5}">
                      <a16:colId xmlns:a16="http://schemas.microsoft.com/office/drawing/2014/main" val="3015355477"/>
                    </a:ext>
                  </a:extLst>
                </a:gridCol>
              </a:tblGrid>
              <a:tr h="144000">
                <a:tc>
                  <a:txBody>
                    <a:bodyPr/>
                    <a:lstStyle/>
                    <a:p>
                      <a:pPr algn="ctr" fontAlgn="ctr"/>
                      <a:r>
                        <a:rPr lang="ja-JP" altLang="en-US" sz="800" u="none" strike="noStrike" dirty="0">
                          <a:effectLst/>
                        </a:rPr>
                        <a:t>ラ</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l" fontAlgn="ctr"/>
                      <a:r>
                        <a:rPr lang="ja-JP" altLang="en-US" sz="800" u="none" strike="noStrike" dirty="0">
                          <a:effectLst/>
                        </a:rPr>
                        <a:t>㈱理研オプテック</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39196895"/>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l" fontAlgn="ctr"/>
                      <a:r>
                        <a:rPr lang="ja-JP" altLang="en-US" sz="800" u="none" strike="noStrike" dirty="0">
                          <a:effectLst/>
                        </a:rPr>
                        <a:t>リューベ㈱</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51680661"/>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l" fontAlgn="ctr"/>
                      <a:r>
                        <a:rPr lang="ja-JP" altLang="en-US" sz="800" u="none" strike="noStrike" dirty="0">
                          <a:effectLst/>
                        </a:rPr>
                        <a:t>㈱レヂトン</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3859071"/>
                  </a:ext>
                </a:extLst>
              </a:tr>
            </a:tbl>
          </a:graphicData>
        </a:graphic>
      </p:graphicFrame>
      <p:sp>
        <p:nvSpPr>
          <p:cNvPr id="22" name="テキスト ボックス 21">
            <a:extLst>
              <a:ext uri="{FF2B5EF4-FFF2-40B4-BE49-F238E27FC236}">
                <a16:creationId xmlns:a16="http://schemas.microsoft.com/office/drawing/2014/main" id="{A461FDD7-41EE-959A-CDCB-192AD07CE1B9}"/>
              </a:ext>
            </a:extLst>
          </p:cNvPr>
          <p:cNvSpPr txBox="1"/>
          <p:nvPr/>
        </p:nvSpPr>
        <p:spPr>
          <a:xfrm>
            <a:off x="488504" y="5219908"/>
            <a:ext cx="1569660" cy="369332"/>
          </a:xfrm>
          <a:prstGeom prst="rect">
            <a:avLst/>
          </a:prstGeom>
          <a:noFill/>
        </p:spPr>
        <p:txBody>
          <a:bodyPr wrap="none" rtlCol="0">
            <a:spAutoFit/>
          </a:bodyPr>
          <a:lstStyle>
            <a:defPPr>
              <a:defRPr lang="ja-JP"/>
            </a:defPPr>
          </a:lstStyle>
          <a:p>
            <a:r>
              <a:rPr lang="zh-TW" altLang="en-US" dirty="0"/>
              <a:t>加入関連団体</a:t>
            </a:r>
          </a:p>
        </p:txBody>
      </p:sp>
      <p:graphicFrame>
        <p:nvGraphicFramePr>
          <p:cNvPr id="23" name="表 22">
            <a:extLst>
              <a:ext uri="{FF2B5EF4-FFF2-40B4-BE49-F238E27FC236}">
                <a16:creationId xmlns:a16="http://schemas.microsoft.com/office/drawing/2014/main" id="{99718B21-9506-66B8-F4C2-CF3A75451D85}"/>
              </a:ext>
            </a:extLst>
          </p:cNvPr>
          <p:cNvGraphicFramePr>
            <a:graphicFrameLocks noGrp="1"/>
          </p:cNvGraphicFramePr>
          <p:nvPr>
            <p:extLst>
              <p:ext uri="{D42A27DB-BD31-4B8C-83A1-F6EECF244321}">
                <p14:modId xmlns:p14="http://schemas.microsoft.com/office/powerpoint/2010/main" val="1999014809"/>
              </p:ext>
            </p:extLst>
          </p:nvPr>
        </p:nvGraphicFramePr>
        <p:xfrm>
          <a:off x="2744835" y="5589240"/>
          <a:ext cx="2160000" cy="826243"/>
        </p:xfrm>
        <a:graphic>
          <a:graphicData uri="http://schemas.openxmlformats.org/drawingml/2006/table">
            <a:tbl>
              <a:tblPr>
                <a:tableStyleId>{5C22544A-7EE6-4342-B048-85BDC9FD1C3A}</a:tableStyleId>
              </a:tblPr>
              <a:tblGrid>
                <a:gridCol w="2160000">
                  <a:extLst>
                    <a:ext uri="{9D8B030D-6E8A-4147-A177-3AD203B41FA5}">
                      <a16:colId xmlns:a16="http://schemas.microsoft.com/office/drawing/2014/main" val="9845073"/>
                    </a:ext>
                  </a:extLst>
                </a:gridCol>
              </a:tblGrid>
              <a:tr h="144000">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smtClean="0">
                          <a:effectLst/>
                        </a:rPr>
                        <a:t>ダ</a:t>
                      </a:r>
                      <a:r>
                        <a:rPr lang="zh-TW" altLang="en-US" sz="800" u="none" strike="noStrike" dirty="0" smtClean="0">
                          <a:effectLst/>
                        </a:rPr>
                        <a:t>一般財団法人　高度技術社会推進協会</a:t>
                      </a:r>
                      <a:endParaRPr lang="zh-TW"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p>
                      <a:pPr algn="l" fontAlgn="ctr"/>
                      <a:r>
                        <a:rPr lang="ja-JP" altLang="en-US" sz="800" u="none" strike="noStrike" dirty="0" smtClean="0">
                          <a:effectLst/>
                        </a:rPr>
                        <a:t>イヤモンド</a:t>
                      </a:r>
                      <a:r>
                        <a:rPr lang="ja-JP" altLang="en-US" sz="800" u="none" strike="noStrike" dirty="0">
                          <a:effectLst/>
                        </a:rPr>
                        <a:t>工業協会</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31726131"/>
                  </a:ext>
                </a:extLst>
              </a:tr>
              <a:tr h="144000">
                <a:tc>
                  <a:txBody>
                    <a:bodyPr/>
                    <a:lstStyle/>
                    <a:p>
                      <a:pPr algn="l" fontAlgn="ctr"/>
                      <a:r>
                        <a:rPr lang="zh-TW" altLang="en-US" sz="800" u="none" strike="noStrike" dirty="0">
                          <a:effectLst/>
                        </a:rPr>
                        <a:t>東京都機械工具商業協同組合</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8019502"/>
                  </a:ext>
                </a:extLst>
              </a:tr>
              <a:tr h="144000">
                <a:tc>
                  <a:txBody>
                    <a:bodyPr/>
                    <a:lstStyle/>
                    <a:p>
                      <a:pPr algn="l" fontAlgn="ctr"/>
                      <a:r>
                        <a:rPr lang="zh-TW" altLang="en-US" sz="800" u="none" strike="noStrike" dirty="0">
                          <a:effectLst/>
                        </a:rPr>
                        <a:t>一般社団法人　日本機械工具工業会</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7434478"/>
                  </a:ext>
                </a:extLst>
              </a:tr>
              <a:tr h="144000">
                <a:tc>
                  <a:txBody>
                    <a:bodyPr/>
                    <a:lstStyle/>
                    <a:p>
                      <a:pPr algn="l" fontAlgn="ctr"/>
                      <a:r>
                        <a:rPr lang="zh-TW" altLang="en-US" sz="800" u="none" strike="noStrike" dirty="0">
                          <a:effectLst/>
                        </a:rPr>
                        <a:t>日本機械鋸刃物工業会</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6538960"/>
                  </a:ext>
                </a:extLst>
              </a:tr>
              <a:tr h="144000">
                <a:tc>
                  <a:txBody>
                    <a:bodyPr/>
                    <a:lstStyle/>
                    <a:p>
                      <a:pPr algn="l" fontAlgn="ct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3048582"/>
                  </a:ext>
                </a:extLst>
              </a:tr>
            </a:tbl>
          </a:graphicData>
        </a:graphic>
      </p:graphicFrame>
      <p:graphicFrame>
        <p:nvGraphicFramePr>
          <p:cNvPr id="25" name="表 24">
            <a:extLst>
              <a:ext uri="{FF2B5EF4-FFF2-40B4-BE49-F238E27FC236}">
                <a16:creationId xmlns:a16="http://schemas.microsoft.com/office/drawing/2014/main" id="{F3F98BEA-51B0-B375-AEFF-2F1C42EF3DC3}"/>
              </a:ext>
            </a:extLst>
          </p:cNvPr>
          <p:cNvGraphicFramePr>
            <a:graphicFrameLocks noGrp="1"/>
          </p:cNvGraphicFramePr>
          <p:nvPr>
            <p:extLst>
              <p:ext uri="{D42A27DB-BD31-4B8C-83A1-F6EECF244321}">
                <p14:modId xmlns:p14="http://schemas.microsoft.com/office/powerpoint/2010/main" val="2509945229"/>
              </p:ext>
            </p:extLst>
          </p:nvPr>
        </p:nvGraphicFramePr>
        <p:xfrm>
          <a:off x="7257496" y="5589240"/>
          <a:ext cx="2160000" cy="660163"/>
        </p:xfrm>
        <a:graphic>
          <a:graphicData uri="http://schemas.openxmlformats.org/drawingml/2006/table">
            <a:tbl>
              <a:tblPr>
                <a:tableStyleId>{5C22544A-7EE6-4342-B048-85BDC9FD1C3A}</a:tableStyleId>
              </a:tblPr>
              <a:tblGrid>
                <a:gridCol w="2160000">
                  <a:extLst>
                    <a:ext uri="{9D8B030D-6E8A-4147-A177-3AD203B41FA5}">
                      <a16:colId xmlns:a16="http://schemas.microsoft.com/office/drawing/2014/main" val="9845073"/>
                    </a:ext>
                  </a:extLst>
                </a:gridCol>
              </a:tblGrid>
              <a:tr h="144000">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zh-TW" altLang="en-US" sz="800" u="none" strike="noStrike" dirty="0" smtClean="0">
                          <a:effectLst/>
                        </a:rPr>
                        <a:t>一般社団法人　日本軸受検査協会</a:t>
                      </a:r>
                      <a:endParaRPr lang="zh-TW"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p>
                      <a:pPr marL="0" marR="0" indent="0" algn="l" defTabSz="742950" rtl="0" eaLnBrk="1" fontAlgn="ctr" latinLnBrk="0" hangingPunct="1">
                        <a:lnSpc>
                          <a:spcPct val="100000"/>
                        </a:lnSpc>
                        <a:spcBef>
                          <a:spcPts val="0"/>
                        </a:spcBef>
                        <a:spcAft>
                          <a:spcPts val="0"/>
                        </a:spcAft>
                        <a:buClrTx/>
                        <a:buSzTx/>
                        <a:buFontTx/>
                        <a:buNone/>
                        <a:tabLst/>
                        <a:defRPr/>
                      </a:pPr>
                      <a:r>
                        <a:rPr lang="zh-TW" altLang="en-US" sz="800" u="none" strike="noStrike" dirty="0" smtClean="0">
                          <a:effectLst/>
                        </a:rPr>
                        <a:t>日本精密機械工業会</a:t>
                      </a:r>
                      <a:endParaRPr lang="zh-TW"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p>
                      <a:pPr algn="l" fontAlgn="ctr"/>
                      <a:r>
                        <a:rPr lang="zh-TW" altLang="en-US" sz="800" u="none" strike="noStrike" dirty="0" smtClean="0">
                          <a:effectLst/>
                        </a:rPr>
                        <a:t>一般</a:t>
                      </a:r>
                      <a:r>
                        <a:rPr lang="zh-TW" altLang="en-US" sz="800" u="none" strike="noStrike" dirty="0">
                          <a:effectLst/>
                        </a:rPr>
                        <a:t>社団法人　日本鍛圧機械工業会</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3226546"/>
                  </a:ext>
                </a:extLst>
              </a:tr>
              <a:tr h="144000">
                <a:tc>
                  <a:txBody>
                    <a:bodyPr/>
                    <a:lstStyle/>
                    <a:p>
                      <a:pPr algn="l" fontAlgn="ctr"/>
                      <a:r>
                        <a:rPr lang="zh-TW" altLang="en-US" sz="800" u="none" strike="noStrike" dirty="0">
                          <a:effectLst/>
                        </a:rPr>
                        <a:t>一般社団法人　日本歯車工業会</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03139908"/>
                  </a:ext>
                </a:extLst>
              </a:tr>
              <a:tr h="144000">
                <a:tc>
                  <a:txBody>
                    <a:bodyPr/>
                    <a:lstStyle/>
                    <a:p>
                      <a:pPr algn="l" fontAlgn="ctr"/>
                      <a:r>
                        <a:rPr lang="ja-JP" altLang="en-US" sz="800" u="none" strike="noStrike" dirty="0">
                          <a:effectLst/>
                        </a:rPr>
                        <a:t>一般社団法人　日本フルードパワー工業会</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0095977"/>
                  </a:ext>
                </a:extLst>
              </a:tr>
            </a:tbl>
          </a:graphicData>
        </a:graphic>
      </p:graphicFrame>
      <p:graphicFrame>
        <p:nvGraphicFramePr>
          <p:cNvPr id="26" name="表 25">
            <a:extLst>
              <a:ext uri="{FF2B5EF4-FFF2-40B4-BE49-F238E27FC236}">
                <a16:creationId xmlns:a16="http://schemas.microsoft.com/office/drawing/2014/main" id="{7022EAA0-78BE-34AB-043D-C853CF20B148}"/>
              </a:ext>
            </a:extLst>
          </p:cNvPr>
          <p:cNvGraphicFramePr>
            <a:graphicFrameLocks noGrp="1"/>
          </p:cNvGraphicFramePr>
          <p:nvPr>
            <p:extLst>
              <p:ext uri="{D42A27DB-BD31-4B8C-83A1-F6EECF244321}">
                <p14:modId xmlns:p14="http://schemas.microsoft.com/office/powerpoint/2010/main" val="1231109335"/>
              </p:ext>
            </p:extLst>
          </p:nvPr>
        </p:nvGraphicFramePr>
        <p:xfrm>
          <a:off x="5001166" y="1340768"/>
          <a:ext cx="2160000" cy="1152000"/>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141347883"/>
                    </a:ext>
                  </a:extLst>
                </a:gridCol>
                <a:gridCol w="1944000">
                  <a:extLst>
                    <a:ext uri="{9D8B030D-6E8A-4147-A177-3AD203B41FA5}">
                      <a16:colId xmlns:a16="http://schemas.microsoft.com/office/drawing/2014/main" val="2569926050"/>
                    </a:ext>
                  </a:extLst>
                </a:gridCol>
              </a:tblGrid>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㈱東京ダイヤモンド工具製作所</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44617845"/>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東京貿易テクノシステム㈱</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6006009"/>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㈱トーカロイＭＴＧ</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84450218"/>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特許機器㈱</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4810136"/>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トノハテクノ㈱</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9108938"/>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㈱鳥羽洋行</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8074535"/>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㈱トミタ</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2282143"/>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40000"/>
                        <a:lumOff val="60000"/>
                      </a:schemeClr>
                    </a:solidFill>
                  </a:tcPr>
                </a:tc>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ja-JP" altLang="en-US" sz="800" u="none" strike="noStrike" dirty="0">
                          <a:effectLst/>
                        </a:rPr>
                        <a:t>トルンプ㈱</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4986767"/>
                  </a:ext>
                </a:extLst>
              </a:tr>
            </a:tbl>
          </a:graphicData>
        </a:graphic>
      </p:graphicFrame>
      <p:graphicFrame>
        <p:nvGraphicFramePr>
          <p:cNvPr id="27" name="表 26">
            <a:extLst>
              <a:ext uri="{FF2B5EF4-FFF2-40B4-BE49-F238E27FC236}">
                <a16:creationId xmlns:a16="http://schemas.microsoft.com/office/drawing/2014/main" id="{BF16F88E-CB6C-FF5F-A4C2-85689406F3B4}"/>
              </a:ext>
            </a:extLst>
          </p:cNvPr>
          <p:cNvGraphicFramePr>
            <a:graphicFrameLocks noGrp="1"/>
          </p:cNvGraphicFramePr>
          <p:nvPr>
            <p:extLst>
              <p:ext uri="{D42A27DB-BD31-4B8C-83A1-F6EECF244321}">
                <p14:modId xmlns:p14="http://schemas.microsoft.com/office/powerpoint/2010/main" val="2582051725"/>
              </p:ext>
            </p:extLst>
          </p:nvPr>
        </p:nvGraphicFramePr>
        <p:xfrm>
          <a:off x="5001166" y="4725116"/>
          <a:ext cx="2160000" cy="359856"/>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495628804"/>
                    </a:ext>
                  </a:extLst>
                </a:gridCol>
                <a:gridCol w="1944000">
                  <a:extLst>
                    <a:ext uri="{9D8B030D-6E8A-4147-A177-3AD203B41FA5}">
                      <a16:colId xmlns:a16="http://schemas.microsoft.com/office/drawing/2014/main" val="3015355477"/>
                    </a:ext>
                  </a:extLst>
                </a:gridCol>
              </a:tblGrid>
              <a:tr h="144000">
                <a:tc>
                  <a:txBody>
                    <a:bodyPr/>
                    <a:lstStyle/>
                    <a:p>
                      <a:pPr algn="ctr" fontAlgn="ctr"/>
                      <a:r>
                        <a:rPr lang="ja-JP" altLang="en-US" sz="800" u="none" strike="noStrike" dirty="0">
                          <a:solidFill>
                            <a:schemeClr val="tx1"/>
                          </a:solidFill>
                          <a:effectLst/>
                        </a:rPr>
                        <a:t>ハ</a:t>
                      </a: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ctr"/>
                      <a:r>
                        <a:rPr lang="ja-JP" altLang="en-US" sz="800" u="none" strike="noStrike" dirty="0">
                          <a:effectLst/>
                        </a:rPr>
                        <a:t>㈱ハーモニック・ドライブ・システムズ</a:t>
                      </a:r>
                      <a:endParaRPr lang="ja-JP" alt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38388"/>
                  </a:ext>
                </a:extLst>
              </a:tr>
              <a:tr h="215856">
                <a:tc>
                  <a:txBody>
                    <a:bodyPr/>
                    <a:lstStyle/>
                    <a:p>
                      <a:pPr algn="ctr" fontAlgn="ctr"/>
                      <a:endParaRPr lang="ja-JP" altLang="en-US" sz="800" b="0" i="0" u="none" strike="noStrike" dirty="0">
                        <a:solidFill>
                          <a:schemeClr val="tx1"/>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l" fontAlgn="ctr"/>
                      <a:r>
                        <a:rPr lang="ja-JP" altLang="en-US" sz="800" u="none" strike="noStrike" dirty="0">
                          <a:effectLst/>
                        </a:rPr>
                        <a:t>㈱ハーモニックプレシジョン</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3416306"/>
                  </a:ext>
                </a:extLst>
              </a:tr>
            </a:tbl>
          </a:graphicData>
        </a:graphic>
      </p:graphicFrame>
      <p:sp>
        <p:nvSpPr>
          <p:cNvPr id="3" name="テキスト ボックス 2"/>
          <p:cNvSpPr txBox="1"/>
          <p:nvPr/>
        </p:nvSpPr>
        <p:spPr>
          <a:xfrm>
            <a:off x="8337504" y="908848"/>
            <a:ext cx="1152000" cy="1152000"/>
          </a:xfrm>
          <a:prstGeom prst="ellipse">
            <a:avLst/>
          </a:prstGeom>
          <a:solidFill>
            <a:schemeClr val="accent4"/>
          </a:solidFill>
        </p:spPr>
        <p:txBody>
          <a:bodyPr wrap="none" rtlCol="0" anchor="ctr" anchorCtr="0">
            <a:noAutofit/>
          </a:bodyPr>
          <a:lstStyle/>
          <a:p>
            <a:pPr algn="ctr"/>
            <a:r>
              <a:rPr lang="ja-JP" altLang="en-US" sz="1000" dirty="0" smtClean="0">
                <a:solidFill>
                  <a:schemeClr val="bg1"/>
                </a:solidFill>
              </a:rPr>
              <a:t>令和</a:t>
            </a:r>
            <a:r>
              <a:rPr lang="en-US" altLang="ja-JP" sz="1000" dirty="0" smtClean="0">
                <a:solidFill>
                  <a:schemeClr val="bg1"/>
                </a:solidFill>
              </a:rPr>
              <a:t>8</a:t>
            </a:r>
            <a:r>
              <a:rPr lang="ja-JP" altLang="en-US" sz="1000" dirty="0" smtClean="0">
                <a:solidFill>
                  <a:schemeClr val="bg1"/>
                </a:solidFill>
              </a:rPr>
              <a:t>年</a:t>
            </a:r>
            <a:r>
              <a:rPr lang="en-US" altLang="ja-JP" sz="1000" dirty="0" smtClean="0">
                <a:solidFill>
                  <a:schemeClr val="bg1"/>
                </a:solidFill>
              </a:rPr>
              <a:t>3</a:t>
            </a:r>
            <a:r>
              <a:rPr lang="ja-JP" altLang="en-US" sz="1000" dirty="0" smtClean="0">
                <a:solidFill>
                  <a:schemeClr val="bg1"/>
                </a:solidFill>
              </a:rPr>
              <a:t>月</a:t>
            </a:r>
            <a:endParaRPr lang="en-US" altLang="ja-JP" sz="1000" dirty="0">
              <a:solidFill>
                <a:schemeClr val="bg1"/>
              </a:solidFill>
            </a:endParaRPr>
          </a:p>
          <a:p>
            <a:pPr algn="ctr"/>
            <a:r>
              <a:rPr lang="ja-JP" altLang="en-US" sz="1000" dirty="0">
                <a:solidFill>
                  <a:schemeClr val="bg1"/>
                </a:solidFill>
              </a:rPr>
              <a:t>現在</a:t>
            </a:r>
            <a:endParaRPr lang="en-US" altLang="ja-JP" sz="1000" dirty="0">
              <a:solidFill>
                <a:schemeClr val="bg1"/>
              </a:solidFill>
            </a:endParaRPr>
          </a:p>
          <a:p>
            <a:pPr algn="ctr"/>
            <a:r>
              <a:rPr lang="en-US" altLang="ja-JP" sz="2400" dirty="0" smtClean="0">
                <a:solidFill>
                  <a:schemeClr val="bg1"/>
                </a:solidFill>
              </a:rPr>
              <a:t>587</a:t>
            </a:r>
            <a:endParaRPr lang="en-US" altLang="ja-JP" sz="2400" dirty="0">
              <a:solidFill>
                <a:schemeClr val="bg1"/>
              </a:solidFill>
            </a:endParaRPr>
          </a:p>
          <a:p>
            <a:pPr algn="ctr"/>
            <a:r>
              <a:rPr lang="ja-JP" altLang="en-US" sz="1600" dirty="0">
                <a:solidFill>
                  <a:schemeClr val="bg1"/>
                </a:solidFill>
              </a:rPr>
              <a:t>事業所</a:t>
            </a:r>
          </a:p>
        </p:txBody>
      </p:sp>
      <p:graphicFrame>
        <p:nvGraphicFramePr>
          <p:cNvPr id="28" name="表 27">
            <a:extLst>
              <a:ext uri="{FF2B5EF4-FFF2-40B4-BE49-F238E27FC236}">
                <a16:creationId xmlns:a16="http://schemas.microsoft.com/office/drawing/2014/main" id="{99718B21-9506-66B8-F4C2-CF3A75451D85}"/>
              </a:ext>
            </a:extLst>
          </p:cNvPr>
          <p:cNvGraphicFramePr>
            <a:graphicFrameLocks noGrp="1"/>
          </p:cNvGraphicFramePr>
          <p:nvPr>
            <p:extLst>
              <p:ext uri="{D42A27DB-BD31-4B8C-83A1-F6EECF244321}">
                <p14:modId xmlns:p14="http://schemas.microsoft.com/office/powerpoint/2010/main" val="970491591"/>
              </p:ext>
            </p:extLst>
          </p:nvPr>
        </p:nvGraphicFramePr>
        <p:xfrm>
          <a:off x="4808984" y="5589240"/>
          <a:ext cx="2160000" cy="932486"/>
        </p:xfrm>
        <a:graphic>
          <a:graphicData uri="http://schemas.openxmlformats.org/drawingml/2006/table">
            <a:tbl>
              <a:tblPr>
                <a:tableStyleId>{5C22544A-7EE6-4342-B048-85BDC9FD1C3A}</a:tableStyleId>
              </a:tblPr>
              <a:tblGrid>
                <a:gridCol w="2160000">
                  <a:extLst>
                    <a:ext uri="{9D8B030D-6E8A-4147-A177-3AD203B41FA5}">
                      <a16:colId xmlns:a16="http://schemas.microsoft.com/office/drawing/2014/main" val="9845073"/>
                    </a:ext>
                  </a:extLst>
                </a:gridCol>
              </a:tblGrid>
              <a:tr h="144000">
                <a:tc>
                  <a:txBody>
                    <a:bodyPr/>
                    <a:lstStyle/>
                    <a:p>
                      <a:pPr marL="0" marR="0" indent="0" algn="l" defTabSz="742950" rtl="0" eaLnBrk="1" fontAlgn="ctr" latinLnBrk="0" hangingPunct="1">
                        <a:lnSpc>
                          <a:spcPct val="100000"/>
                        </a:lnSpc>
                        <a:spcBef>
                          <a:spcPts val="0"/>
                        </a:spcBef>
                        <a:spcAft>
                          <a:spcPts val="0"/>
                        </a:spcAft>
                        <a:buClrTx/>
                        <a:buSzTx/>
                        <a:buFontTx/>
                        <a:buNone/>
                        <a:tabLst/>
                        <a:defRPr/>
                      </a:pPr>
                      <a:r>
                        <a:rPr lang="zh-TW" altLang="en-US" sz="800" u="none" strike="noStrike" dirty="0" smtClean="0">
                          <a:effectLst/>
                        </a:rPr>
                        <a:t>日本光学測定機工業会</a:t>
                      </a:r>
                      <a:endParaRPr lang="zh-TW"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p>
                      <a:pPr algn="l" fontAlgn="ctr"/>
                      <a:r>
                        <a:rPr lang="zh-TW" altLang="en-US" sz="800" u="none" strike="noStrike" dirty="0" smtClean="0">
                          <a:effectLst/>
                        </a:rPr>
                        <a:t>一般</a:t>
                      </a:r>
                      <a:r>
                        <a:rPr lang="zh-TW" altLang="en-US" sz="800" u="none" strike="noStrike" dirty="0">
                          <a:effectLst/>
                        </a:rPr>
                        <a:t>社団法人　日本工作機械工業会</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31726131"/>
                  </a:ext>
                </a:extLst>
              </a:tr>
              <a:tr h="144000">
                <a:tc>
                  <a:txBody>
                    <a:bodyPr/>
                    <a:lstStyle/>
                    <a:p>
                      <a:pPr algn="l" fontAlgn="ctr"/>
                      <a:r>
                        <a:rPr lang="zh-TW" altLang="en-US" sz="800" u="none" strike="noStrike" dirty="0">
                          <a:effectLst/>
                        </a:rPr>
                        <a:t>日本工作機械販売協会</a:t>
                      </a: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8019502"/>
                  </a:ext>
                </a:extLst>
              </a:tr>
              <a:tr h="144000">
                <a:tc>
                  <a:txBody>
                    <a:bodyPr/>
                    <a:lstStyle/>
                    <a:p>
                      <a:pPr algn="l" fontAlgn="ctr"/>
                      <a:r>
                        <a:rPr lang="zh-TW" altLang="en-US" sz="800" u="none" strike="noStrike" dirty="0">
                          <a:effectLst/>
                        </a:rPr>
                        <a:t>日本工作機械輸入</a:t>
                      </a:r>
                      <a:r>
                        <a:rPr lang="zh-TW" altLang="en-US" sz="800" u="none" strike="noStrike" dirty="0" smtClean="0">
                          <a:effectLst/>
                        </a:rPr>
                        <a:t>協会</a:t>
                      </a:r>
                      <a:endParaRPr lang="en-US" altLang="zh-TW" sz="800" u="none" strike="noStrike" dirty="0" smtClean="0">
                        <a:effectLst/>
                      </a:endParaRPr>
                    </a:p>
                    <a:p>
                      <a:pPr marL="0" marR="0" indent="0" algn="l" defTabSz="742950" rtl="0" eaLnBrk="1" fontAlgn="ctr" latinLnBrk="0" hangingPunct="1">
                        <a:lnSpc>
                          <a:spcPct val="100000"/>
                        </a:lnSpc>
                        <a:spcBef>
                          <a:spcPts val="0"/>
                        </a:spcBef>
                        <a:spcAft>
                          <a:spcPts val="0"/>
                        </a:spcAft>
                        <a:buClrTx/>
                        <a:buSzTx/>
                        <a:buFontTx/>
                        <a:buNone/>
                        <a:tabLst/>
                        <a:defRPr/>
                      </a:pPr>
                      <a:r>
                        <a:rPr lang="zh-TW" altLang="en-US" sz="800" u="none" strike="noStrike" dirty="0" smtClean="0">
                          <a:effectLst/>
                        </a:rPr>
                        <a:t>一般社団法人　日本工作</a:t>
                      </a:r>
                      <a:r>
                        <a:rPr lang="ja-JP" altLang="en-US" sz="800" u="none" strike="noStrike" dirty="0" smtClean="0">
                          <a:effectLst/>
                        </a:rPr>
                        <a:t>機器</a:t>
                      </a:r>
                      <a:r>
                        <a:rPr lang="zh-TW" altLang="en-US" sz="800" u="none" strike="noStrike" dirty="0" smtClean="0">
                          <a:effectLst/>
                        </a:rPr>
                        <a:t>工業会</a:t>
                      </a:r>
                      <a:endParaRPr lang="zh-TW" altLang="en-US" sz="800" b="0" i="0" u="none" strike="noStrike" dirty="0" smtClean="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7434478"/>
                  </a:ext>
                </a:extLst>
              </a:tr>
              <a:tr h="144000">
                <a:tc>
                  <a:txBody>
                    <a:bodyPr/>
                    <a:lstStyle/>
                    <a:p>
                      <a:pPr algn="l" fontAlgn="ct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76538960"/>
                  </a:ext>
                </a:extLst>
              </a:tr>
              <a:tr h="144000">
                <a:tc>
                  <a:txBody>
                    <a:bodyPr/>
                    <a:lstStyle/>
                    <a:p>
                      <a:pPr algn="l" fontAlgn="ctr"/>
                      <a:endParaRPr lang="zh-TW"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3048582"/>
                  </a:ext>
                </a:extLst>
              </a:tr>
            </a:tbl>
          </a:graphicData>
        </a:graphic>
      </p:graphicFrame>
      <p:graphicFrame>
        <p:nvGraphicFramePr>
          <p:cNvPr id="30" name="表 29"/>
          <p:cNvGraphicFramePr>
            <a:graphicFrameLocks noGrp="1"/>
          </p:cNvGraphicFramePr>
          <p:nvPr>
            <p:extLst>
              <p:ext uri="{D42A27DB-BD31-4B8C-83A1-F6EECF244321}">
                <p14:modId xmlns:p14="http://schemas.microsoft.com/office/powerpoint/2010/main" val="560916703"/>
              </p:ext>
            </p:extLst>
          </p:nvPr>
        </p:nvGraphicFramePr>
        <p:xfrm>
          <a:off x="7251741" y="4663840"/>
          <a:ext cx="2160000" cy="288000"/>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495628804"/>
                    </a:ext>
                  </a:extLst>
                </a:gridCol>
                <a:gridCol w="1944000">
                  <a:extLst>
                    <a:ext uri="{9D8B030D-6E8A-4147-A177-3AD203B41FA5}">
                      <a16:colId xmlns:a16="http://schemas.microsoft.com/office/drawing/2014/main" val="3015355477"/>
                    </a:ext>
                  </a:extLst>
                </a:gridCol>
              </a:tblGrid>
              <a:tr h="144000">
                <a:tc>
                  <a:txBody>
                    <a:bodyPr/>
                    <a:lstStyle/>
                    <a:p>
                      <a:pPr algn="ctr" fontAlgn="ctr"/>
                      <a:r>
                        <a:rPr lang="ja-JP" altLang="en-US" sz="800" u="none" strike="noStrike" dirty="0">
                          <a:effectLst/>
                        </a:rPr>
                        <a:t>ワ</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ctr"/>
                      <a:r>
                        <a:rPr lang="en-US" sz="800" u="none" strike="noStrike" dirty="0">
                          <a:effectLst/>
                        </a:rPr>
                        <a:t>YKT㈱</a:t>
                      </a:r>
                      <a:endParaRPr lang="en-US" sz="800" b="0" i="0" u="none" strike="noStrike" dirty="0">
                        <a:solidFill>
                          <a:srgbClr val="000000"/>
                        </a:solidFill>
                        <a:effectLst/>
                        <a:latin typeface="HGP創英角ｺﾞｼｯｸUB" panose="020B0900000000000000" pitchFamily="50" charset="-128"/>
                        <a:ea typeface="HGP創英角ｺﾞｼｯｸUB" panose="020B0900000000000000"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8892345"/>
                  </a:ext>
                </a:extLst>
              </a:tr>
              <a:tr h="144000">
                <a:tc>
                  <a:txBody>
                    <a:bodyPr/>
                    <a:lstStyle/>
                    <a:p>
                      <a:pPr algn="ctr" fontAlgn="ct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fontAlgn="ctr"/>
                      <a:r>
                        <a:rPr lang="ja-JP" altLang="en-US" sz="800" u="none" strike="noStrike" dirty="0">
                          <a:effectLst/>
                        </a:rPr>
                        <a:t>和興フィルタテクノロジー㈱</a:t>
                      </a:r>
                      <a:endPar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36000" marR="36000" marT="6403"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734745"/>
                  </a:ext>
                </a:extLst>
              </a:tr>
            </a:tbl>
          </a:graphicData>
        </a:graphic>
      </p:graphicFrame>
    </p:spTree>
    <p:extLst>
      <p:ext uri="{BB962C8B-B14F-4D97-AF65-F5344CB8AC3E}">
        <p14:creationId xmlns:p14="http://schemas.microsoft.com/office/powerpoint/2010/main" val="3463057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F21F446-4949-B822-080D-A77232762EC1}"/>
              </a:ext>
            </a:extLst>
          </p:cNvPr>
          <p:cNvSpPr>
            <a:spLocks noGrp="1"/>
          </p:cNvSpPr>
          <p:nvPr>
            <p:ph type="title"/>
          </p:nvPr>
        </p:nvSpPr>
        <p:spPr>
          <a:xfrm>
            <a:off x="488950" y="1"/>
            <a:ext cx="8928100" cy="692696"/>
          </a:xfrm>
        </p:spPr>
        <p:txBody>
          <a:bodyPr/>
          <a:lstStyle/>
          <a:p>
            <a:r>
              <a:rPr lang="ja-JP" altLang="en-US" dirty="0"/>
              <a:t>９</a:t>
            </a:r>
            <a:r>
              <a:rPr lang="en-US" altLang="ja-JP" dirty="0"/>
              <a:t>.</a:t>
            </a:r>
            <a:r>
              <a:rPr lang="ja-JP" altLang="en-US" dirty="0"/>
              <a:t>健康保険の加入までの流れ</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16</a:t>
            </a:fld>
            <a:endParaRPr lang="ja-JP" altLang="en-US"/>
          </a:p>
        </p:txBody>
      </p:sp>
      <p:sp>
        <p:nvSpPr>
          <p:cNvPr id="15" name="タイトル 1"/>
          <p:cNvSpPr txBox="1">
            <a:spLocks/>
          </p:cNvSpPr>
          <p:nvPr/>
        </p:nvSpPr>
        <p:spPr>
          <a:xfrm>
            <a:off x="4232920" y="2523540"/>
            <a:ext cx="4608512" cy="72008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100" dirty="0">
              <a:latin typeface="HG丸ｺﾞｼｯｸM-PRO" panose="020F0600000000000000" pitchFamily="50" charset="-128"/>
              <a:ea typeface="HG丸ｺﾞｼｯｸM-PRO" panose="020F0600000000000000" pitchFamily="50" charset="-128"/>
            </a:endParaRPr>
          </a:p>
        </p:txBody>
      </p:sp>
      <p:sp>
        <p:nvSpPr>
          <p:cNvPr id="9" name="テキスト ボックス 8"/>
          <p:cNvSpPr txBox="1"/>
          <p:nvPr/>
        </p:nvSpPr>
        <p:spPr>
          <a:xfrm>
            <a:off x="488504" y="980728"/>
            <a:ext cx="8039380" cy="369332"/>
          </a:xfrm>
          <a:prstGeom prst="rect">
            <a:avLst/>
          </a:prstGeom>
          <a:noFill/>
        </p:spPr>
        <p:txBody>
          <a:bodyPr wrap="none" rtlCol="0">
            <a:spAutoFit/>
          </a:bodyPr>
          <a:lstStyle/>
          <a:p>
            <a:r>
              <a:rPr lang="ja-JP" altLang="en-US" dirty="0"/>
              <a:t>加入にあたり特別な費用は必要ありません。加入までは約３カ月程度要します。</a:t>
            </a:r>
          </a:p>
        </p:txBody>
      </p:sp>
      <p:sp>
        <p:nvSpPr>
          <p:cNvPr id="5" name="四角形: 角を丸くする 4">
            <a:extLst>
              <a:ext uri="{FF2B5EF4-FFF2-40B4-BE49-F238E27FC236}">
                <a16:creationId xmlns:a16="http://schemas.microsoft.com/office/drawing/2014/main" id="{DBC97330-C439-2C3F-C8B2-8F38B5110909}"/>
              </a:ext>
            </a:extLst>
          </p:cNvPr>
          <p:cNvSpPr/>
          <p:nvPr/>
        </p:nvSpPr>
        <p:spPr>
          <a:xfrm>
            <a:off x="488950" y="1916832"/>
            <a:ext cx="1728000" cy="3744416"/>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17579336-91AC-5C8D-8BA6-99A0F84ABB47}"/>
              </a:ext>
            </a:extLst>
          </p:cNvPr>
          <p:cNvSpPr/>
          <p:nvPr/>
        </p:nvSpPr>
        <p:spPr>
          <a:xfrm>
            <a:off x="2288927" y="1916832"/>
            <a:ext cx="1728000" cy="3744416"/>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extLst>
              <a:ext uri="{FF2B5EF4-FFF2-40B4-BE49-F238E27FC236}">
                <a16:creationId xmlns:a16="http://schemas.microsoft.com/office/drawing/2014/main" id="{5A923B38-65C9-9FBF-82E1-39F506710669}"/>
              </a:ext>
            </a:extLst>
          </p:cNvPr>
          <p:cNvSpPr/>
          <p:nvPr/>
        </p:nvSpPr>
        <p:spPr>
          <a:xfrm>
            <a:off x="4088904" y="1916832"/>
            <a:ext cx="1728000" cy="3744416"/>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四角形: 角を丸くする 7">
            <a:extLst>
              <a:ext uri="{FF2B5EF4-FFF2-40B4-BE49-F238E27FC236}">
                <a16:creationId xmlns:a16="http://schemas.microsoft.com/office/drawing/2014/main" id="{85F180E2-DEDB-EA7F-F3A3-843356ABCAB3}"/>
              </a:ext>
            </a:extLst>
          </p:cNvPr>
          <p:cNvSpPr/>
          <p:nvPr/>
        </p:nvSpPr>
        <p:spPr>
          <a:xfrm>
            <a:off x="5889519" y="1916832"/>
            <a:ext cx="1728000" cy="3744416"/>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FA27BC6E-6AB0-137D-4436-8B66AC2BC7B5}"/>
              </a:ext>
            </a:extLst>
          </p:cNvPr>
          <p:cNvSpPr/>
          <p:nvPr/>
        </p:nvSpPr>
        <p:spPr>
          <a:xfrm>
            <a:off x="7689496" y="1916832"/>
            <a:ext cx="1728000" cy="3744416"/>
          </a:xfrm>
          <a:prstGeom prst="roundRect">
            <a:avLst>
              <a:gd name="adj" fmla="val 54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図形 15">
            <a:extLst>
              <a:ext uri="{FF2B5EF4-FFF2-40B4-BE49-F238E27FC236}">
                <a16:creationId xmlns:a16="http://schemas.microsoft.com/office/drawing/2014/main" id="{A012D160-8925-ACFF-2D9A-F0930F1A81C3}"/>
              </a:ext>
            </a:extLst>
          </p:cNvPr>
          <p:cNvSpPr/>
          <p:nvPr/>
        </p:nvSpPr>
        <p:spPr>
          <a:xfrm>
            <a:off x="488504" y="1916832"/>
            <a:ext cx="1728000" cy="144016"/>
          </a:xfrm>
          <a:custGeom>
            <a:avLst/>
            <a:gdLst>
              <a:gd name="connsiteX0" fmla="*/ 94452 w 1728000"/>
              <a:gd name="connsiteY0" fmla="*/ 0 h 144016"/>
              <a:gd name="connsiteX1" fmla="*/ 1633548 w 1728000"/>
              <a:gd name="connsiteY1" fmla="*/ 0 h 144016"/>
              <a:gd name="connsiteX2" fmla="*/ 1728000 w 1728000"/>
              <a:gd name="connsiteY2" fmla="*/ 94452 h 144016"/>
              <a:gd name="connsiteX3" fmla="*/ 1728000 w 1728000"/>
              <a:gd name="connsiteY3" fmla="*/ 144016 h 144016"/>
              <a:gd name="connsiteX4" fmla="*/ 0 w 1728000"/>
              <a:gd name="connsiteY4" fmla="*/ 144016 h 144016"/>
              <a:gd name="connsiteX5" fmla="*/ 0 w 1728000"/>
              <a:gd name="connsiteY5" fmla="*/ 94452 h 144016"/>
              <a:gd name="connsiteX6" fmla="*/ 94452 w 1728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8000" h="144016">
                <a:moveTo>
                  <a:pt x="94452" y="0"/>
                </a:moveTo>
                <a:lnTo>
                  <a:pt x="1633548" y="0"/>
                </a:lnTo>
                <a:cubicBezTo>
                  <a:pt x="1685712" y="0"/>
                  <a:pt x="1728000" y="42288"/>
                  <a:pt x="1728000" y="94452"/>
                </a:cubicBezTo>
                <a:lnTo>
                  <a:pt x="1728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7" name="フリーフォーム: 図形 16">
            <a:extLst>
              <a:ext uri="{FF2B5EF4-FFF2-40B4-BE49-F238E27FC236}">
                <a16:creationId xmlns:a16="http://schemas.microsoft.com/office/drawing/2014/main" id="{A55B183F-228E-2E84-88CD-F797191BAD9D}"/>
              </a:ext>
            </a:extLst>
          </p:cNvPr>
          <p:cNvSpPr/>
          <p:nvPr/>
        </p:nvSpPr>
        <p:spPr>
          <a:xfrm>
            <a:off x="2288896" y="1916832"/>
            <a:ext cx="1728000" cy="144016"/>
          </a:xfrm>
          <a:custGeom>
            <a:avLst/>
            <a:gdLst>
              <a:gd name="connsiteX0" fmla="*/ 94452 w 1728000"/>
              <a:gd name="connsiteY0" fmla="*/ 0 h 144016"/>
              <a:gd name="connsiteX1" fmla="*/ 1633548 w 1728000"/>
              <a:gd name="connsiteY1" fmla="*/ 0 h 144016"/>
              <a:gd name="connsiteX2" fmla="*/ 1728000 w 1728000"/>
              <a:gd name="connsiteY2" fmla="*/ 94452 h 144016"/>
              <a:gd name="connsiteX3" fmla="*/ 1728000 w 1728000"/>
              <a:gd name="connsiteY3" fmla="*/ 144016 h 144016"/>
              <a:gd name="connsiteX4" fmla="*/ 0 w 1728000"/>
              <a:gd name="connsiteY4" fmla="*/ 144016 h 144016"/>
              <a:gd name="connsiteX5" fmla="*/ 0 w 1728000"/>
              <a:gd name="connsiteY5" fmla="*/ 94452 h 144016"/>
              <a:gd name="connsiteX6" fmla="*/ 94452 w 1728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8000" h="144016">
                <a:moveTo>
                  <a:pt x="94452" y="0"/>
                </a:moveTo>
                <a:lnTo>
                  <a:pt x="1633548" y="0"/>
                </a:lnTo>
                <a:cubicBezTo>
                  <a:pt x="1685712" y="0"/>
                  <a:pt x="1728000" y="42288"/>
                  <a:pt x="1728000" y="94452"/>
                </a:cubicBezTo>
                <a:lnTo>
                  <a:pt x="1728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8" name="フリーフォーム: 図形 17">
            <a:extLst>
              <a:ext uri="{FF2B5EF4-FFF2-40B4-BE49-F238E27FC236}">
                <a16:creationId xmlns:a16="http://schemas.microsoft.com/office/drawing/2014/main" id="{1FC04B38-CE55-F4D8-8C00-372F0653713C}"/>
              </a:ext>
            </a:extLst>
          </p:cNvPr>
          <p:cNvSpPr/>
          <p:nvPr/>
        </p:nvSpPr>
        <p:spPr>
          <a:xfrm>
            <a:off x="4089288" y="1916832"/>
            <a:ext cx="1728000" cy="144016"/>
          </a:xfrm>
          <a:custGeom>
            <a:avLst/>
            <a:gdLst>
              <a:gd name="connsiteX0" fmla="*/ 94452 w 1728000"/>
              <a:gd name="connsiteY0" fmla="*/ 0 h 144016"/>
              <a:gd name="connsiteX1" fmla="*/ 1633548 w 1728000"/>
              <a:gd name="connsiteY1" fmla="*/ 0 h 144016"/>
              <a:gd name="connsiteX2" fmla="*/ 1728000 w 1728000"/>
              <a:gd name="connsiteY2" fmla="*/ 94452 h 144016"/>
              <a:gd name="connsiteX3" fmla="*/ 1728000 w 1728000"/>
              <a:gd name="connsiteY3" fmla="*/ 144016 h 144016"/>
              <a:gd name="connsiteX4" fmla="*/ 0 w 1728000"/>
              <a:gd name="connsiteY4" fmla="*/ 144016 h 144016"/>
              <a:gd name="connsiteX5" fmla="*/ 0 w 1728000"/>
              <a:gd name="connsiteY5" fmla="*/ 94452 h 144016"/>
              <a:gd name="connsiteX6" fmla="*/ 94452 w 1728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8000" h="144016">
                <a:moveTo>
                  <a:pt x="94452" y="0"/>
                </a:moveTo>
                <a:lnTo>
                  <a:pt x="1633548" y="0"/>
                </a:lnTo>
                <a:cubicBezTo>
                  <a:pt x="1685712" y="0"/>
                  <a:pt x="1728000" y="42288"/>
                  <a:pt x="1728000" y="94452"/>
                </a:cubicBezTo>
                <a:lnTo>
                  <a:pt x="1728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0" name="フリーフォーム: 図形 19">
            <a:extLst>
              <a:ext uri="{FF2B5EF4-FFF2-40B4-BE49-F238E27FC236}">
                <a16:creationId xmlns:a16="http://schemas.microsoft.com/office/drawing/2014/main" id="{5F2F8F93-9DA2-3A42-CA09-D9B79B12A417}"/>
              </a:ext>
            </a:extLst>
          </p:cNvPr>
          <p:cNvSpPr/>
          <p:nvPr/>
        </p:nvSpPr>
        <p:spPr>
          <a:xfrm>
            <a:off x="5889680" y="1916832"/>
            <a:ext cx="1728000" cy="144016"/>
          </a:xfrm>
          <a:custGeom>
            <a:avLst/>
            <a:gdLst>
              <a:gd name="connsiteX0" fmla="*/ 94452 w 1728000"/>
              <a:gd name="connsiteY0" fmla="*/ 0 h 144016"/>
              <a:gd name="connsiteX1" fmla="*/ 1633548 w 1728000"/>
              <a:gd name="connsiteY1" fmla="*/ 0 h 144016"/>
              <a:gd name="connsiteX2" fmla="*/ 1728000 w 1728000"/>
              <a:gd name="connsiteY2" fmla="*/ 94452 h 144016"/>
              <a:gd name="connsiteX3" fmla="*/ 1728000 w 1728000"/>
              <a:gd name="connsiteY3" fmla="*/ 144016 h 144016"/>
              <a:gd name="connsiteX4" fmla="*/ 0 w 1728000"/>
              <a:gd name="connsiteY4" fmla="*/ 144016 h 144016"/>
              <a:gd name="connsiteX5" fmla="*/ 0 w 1728000"/>
              <a:gd name="connsiteY5" fmla="*/ 94452 h 144016"/>
              <a:gd name="connsiteX6" fmla="*/ 94452 w 1728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8000" h="144016">
                <a:moveTo>
                  <a:pt x="94452" y="0"/>
                </a:moveTo>
                <a:lnTo>
                  <a:pt x="1633548" y="0"/>
                </a:lnTo>
                <a:cubicBezTo>
                  <a:pt x="1685712" y="0"/>
                  <a:pt x="1728000" y="42288"/>
                  <a:pt x="1728000" y="94452"/>
                </a:cubicBezTo>
                <a:lnTo>
                  <a:pt x="1728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1" name="フリーフォーム: 図形 20">
            <a:extLst>
              <a:ext uri="{FF2B5EF4-FFF2-40B4-BE49-F238E27FC236}">
                <a16:creationId xmlns:a16="http://schemas.microsoft.com/office/drawing/2014/main" id="{60423149-2F41-D8BF-D7A7-A5922B5E283D}"/>
              </a:ext>
            </a:extLst>
          </p:cNvPr>
          <p:cNvSpPr/>
          <p:nvPr/>
        </p:nvSpPr>
        <p:spPr>
          <a:xfrm>
            <a:off x="7690072" y="1916832"/>
            <a:ext cx="1728000" cy="144016"/>
          </a:xfrm>
          <a:custGeom>
            <a:avLst/>
            <a:gdLst>
              <a:gd name="connsiteX0" fmla="*/ 94452 w 1728000"/>
              <a:gd name="connsiteY0" fmla="*/ 0 h 144016"/>
              <a:gd name="connsiteX1" fmla="*/ 1633548 w 1728000"/>
              <a:gd name="connsiteY1" fmla="*/ 0 h 144016"/>
              <a:gd name="connsiteX2" fmla="*/ 1728000 w 1728000"/>
              <a:gd name="connsiteY2" fmla="*/ 94452 h 144016"/>
              <a:gd name="connsiteX3" fmla="*/ 1728000 w 1728000"/>
              <a:gd name="connsiteY3" fmla="*/ 144016 h 144016"/>
              <a:gd name="connsiteX4" fmla="*/ 0 w 1728000"/>
              <a:gd name="connsiteY4" fmla="*/ 144016 h 144016"/>
              <a:gd name="connsiteX5" fmla="*/ 0 w 1728000"/>
              <a:gd name="connsiteY5" fmla="*/ 94452 h 144016"/>
              <a:gd name="connsiteX6" fmla="*/ 94452 w 1728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8000" h="144016">
                <a:moveTo>
                  <a:pt x="94452" y="0"/>
                </a:moveTo>
                <a:lnTo>
                  <a:pt x="1633548" y="0"/>
                </a:lnTo>
                <a:cubicBezTo>
                  <a:pt x="1685712" y="0"/>
                  <a:pt x="1728000" y="42288"/>
                  <a:pt x="1728000" y="94452"/>
                </a:cubicBezTo>
                <a:lnTo>
                  <a:pt x="1728000" y="144016"/>
                </a:lnTo>
                <a:lnTo>
                  <a:pt x="0" y="144016"/>
                </a:lnTo>
                <a:lnTo>
                  <a:pt x="0" y="94452"/>
                </a:lnTo>
                <a:cubicBezTo>
                  <a:pt x="0" y="42288"/>
                  <a:pt x="42288" y="0"/>
                  <a:pt x="94452"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2" name="楕円 21">
            <a:extLst>
              <a:ext uri="{FF2B5EF4-FFF2-40B4-BE49-F238E27FC236}">
                <a16:creationId xmlns:a16="http://schemas.microsoft.com/office/drawing/2014/main" id="{54C59B46-3E10-0B0B-4CB6-D2BBA1EEE626}"/>
              </a:ext>
            </a:extLst>
          </p:cNvPr>
          <p:cNvSpPr/>
          <p:nvPr/>
        </p:nvSpPr>
        <p:spPr>
          <a:xfrm>
            <a:off x="1136950" y="2204864"/>
            <a:ext cx="432000" cy="432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1</a:t>
            </a:r>
            <a:endParaRPr kumimoji="1" lang="ja-JP" altLang="en-US" b="1" dirty="0"/>
          </a:p>
        </p:txBody>
      </p:sp>
      <p:sp>
        <p:nvSpPr>
          <p:cNvPr id="23" name="楕円 22">
            <a:extLst>
              <a:ext uri="{FF2B5EF4-FFF2-40B4-BE49-F238E27FC236}">
                <a16:creationId xmlns:a16="http://schemas.microsoft.com/office/drawing/2014/main" id="{84B0515F-F79C-527D-541B-A9CED274E23C}"/>
              </a:ext>
            </a:extLst>
          </p:cNvPr>
          <p:cNvSpPr/>
          <p:nvPr/>
        </p:nvSpPr>
        <p:spPr>
          <a:xfrm>
            <a:off x="2937086" y="2204864"/>
            <a:ext cx="432000" cy="432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2</a:t>
            </a:r>
            <a:endParaRPr kumimoji="1" lang="ja-JP" altLang="en-US" b="1" dirty="0"/>
          </a:p>
        </p:txBody>
      </p:sp>
      <p:sp>
        <p:nvSpPr>
          <p:cNvPr id="24" name="楕円 23">
            <a:extLst>
              <a:ext uri="{FF2B5EF4-FFF2-40B4-BE49-F238E27FC236}">
                <a16:creationId xmlns:a16="http://schemas.microsoft.com/office/drawing/2014/main" id="{38E6603E-A920-C4D7-14FD-B9223622F894}"/>
              </a:ext>
            </a:extLst>
          </p:cNvPr>
          <p:cNvSpPr/>
          <p:nvPr/>
        </p:nvSpPr>
        <p:spPr>
          <a:xfrm>
            <a:off x="4737222" y="2204864"/>
            <a:ext cx="432000" cy="432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3</a:t>
            </a:r>
            <a:endParaRPr kumimoji="1" lang="ja-JP" altLang="en-US" b="1" dirty="0"/>
          </a:p>
        </p:txBody>
      </p:sp>
      <p:sp>
        <p:nvSpPr>
          <p:cNvPr id="25" name="楕円 24">
            <a:extLst>
              <a:ext uri="{FF2B5EF4-FFF2-40B4-BE49-F238E27FC236}">
                <a16:creationId xmlns:a16="http://schemas.microsoft.com/office/drawing/2014/main" id="{AC51FF2F-CD00-9636-788C-54F57E63CEF6}"/>
              </a:ext>
            </a:extLst>
          </p:cNvPr>
          <p:cNvSpPr/>
          <p:nvPr/>
        </p:nvSpPr>
        <p:spPr>
          <a:xfrm>
            <a:off x="6537358" y="2204864"/>
            <a:ext cx="432000" cy="432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4</a:t>
            </a:r>
            <a:endParaRPr kumimoji="1" lang="ja-JP" altLang="en-US" b="1" dirty="0"/>
          </a:p>
        </p:txBody>
      </p:sp>
      <p:sp>
        <p:nvSpPr>
          <p:cNvPr id="26" name="楕円 25">
            <a:extLst>
              <a:ext uri="{FF2B5EF4-FFF2-40B4-BE49-F238E27FC236}">
                <a16:creationId xmlns:a16="http://schemas.microsoft.com/office/drawing/2014/main" id="{D040895F-08D4-E677-C3F3-E97754E45555}"/>
              </a:ext>
            </a:extLst>
          </p:cNvPr>
          <p:cNvSpPr/>
          <p:nvPr/>
        </p:nvSpPr>
        <p:spPr>
          <a:xfrm>
            <a:off x="8337496" y="2204864"/>
            <a:ext cx="432000" cy="432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t>5</a:t>
            </a:r>
            <a:endParaRPr kumimoji="1" lang="ja-JP" altLang="en-US" b="1" dirty="0"/>
          </a:p>
        </p:txBody>
      </p:sp>
      <p:pic>
        <p:nvPicPr>
          <p:cNvPr id="27" name="グラフィックス 26" descr="受話器 単色塗りつぶし">
            <a:extLst>
              <a:ext uri="{FF2B5EF4-FFF2-40B4-BE49-F238E27FC236}">
                <a16:creationId xmlns:a16="http://schemas.microsoft.com/office/drawing/2014/main" id="{CD08CA70-84F7-022F-8435-4C2B73FA643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20950" y="2780928"/>
            <a:ext cx="864000" cy="864000"/>
          </a:xfrm>
          <a:prstGeom prst="rect">
            <a:avLst/>
          </a:prstGeom>
        </p:spPr>
      </p:pic>
      <p:pic>
        <p:nvPicPr>
          <p:cNvPr id="29" name="グラフィックス 28" descr="握手 単色塗りつぶし">
            <a:extLst>
              <a:ext uri="{FF2B5EF4-FFF2-40B4-BE49-F238E27FC236}">
                <a16:creationId xmlns:a16="http://schemas.microsoft.com/office/drawing/2014/main" id="{315F8E14-A43E-37D9-F338-1C016B1E5E83}"/>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121496" y="2780928"/>
            <a:ext cx="864000" cy="864000"/>
          </a:xfrm>
          <a:prstGeom prst="rect">
            <a:avLst/>
          </a:prstGeom>
        </p:spPr>
      </p:pic>
      <p:pic>
        <p:nvPicPr>
          <p:cNvPr id="33" name="グラフィックス 32" descr="ドキュメント 単色塗りつぶし">
            <a:extLst>
              <a:ext uri="{FF2B5EF4-FFF2-40B4-BE49-F238E27FC236}">
                <a16:creationId xmlns:a16="http://schemas.microsoft.com/office/drawing/2014/main" id="{45D1EF9B-AD72-4B71-1A0E-352DAA622705}"/>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4521000" y="2780928"/>
            <a:ext cx="864000" cy="864000"/>
          </a:xfrm>
          <a:prstGeom prst="rect">
            <a:avLst/>
          </a:prstGeom>
        </p:spPr>
      </p:pic>
      <p:pic>
        <p:nvPicPr>
          <p:cNvPr id="35" name="グラフィックス 34" descr="クリップボード: 部分的にチェックマーク 単色塗りつぶし">
            <a:extLst>
              <a:ext uri="{FF2B5EF4-FFF2-40B4-BE49-F238E27FC236}">
                <a16:creationId xmlns:a16="http://schemas.microsoft.com/office/drawing/2014/main" id="{87F3F460-003E-FE92-3E35-ACCC79DDF3AC}"/>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2720927" y="2780928"/>
            <a:ext cx="864000" cy="864000"/>
          </a:xfrm>
          <a:prstGeom prst="rect">
            <a:avLst/>
          </a:prstGeom>
        </p:spPr>
      </p:pic>
      <p:grpSp>
        <p:nvGrpSpPr>
          <p:cNvPr id="37" name="グループ化 36">
            <a:extLst>
              <a:ext uri="{FF2B5EF4-FFF2-40B4-BE49-F238E27FC236}">
                <a16:creationId xmlns:a16="http://schemas.microsoft.com/office/drawing/2014/main" id="{1E1EB8F6-27FB-C267-1E83-3FEAE8567F96}"/>
              </a:ext>
            </a:extLst>
          </p:cNvPr>
          <p:cNvGrpSpPr/>
          <p:nvPr/>
        </p:nvGrpSpPr>
        <p:grpSpPr>
          <a:xfrm>
            <a:off x="6249527" y="2780928"/>
            <a:ext cx="1007984" cy="864000"/>
            <a:chOff x="6177168" y="2780928"/>
            <a:chExt cx="1007984" cy="864000"/>
          </a:xfrm>
        </p:grpSpPr>
        <p:pic>
          <p:nvPicPr>
            <p:cNvPr id="31" name="グラフィックス 30" descr="建物 単色塗りつぶし">
              <a:extLst>
                <a:ext uri="{FF2B5EF4-FFF2-40B4-BE49-F238E27FC236}">
                  <a16:creationId xmlns:a16="http://schemas.microsoft.com/office/drawing/2014/main" id="{6C0415D7-C216-43DA-2DC0-C4634DDC2662}"/>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6321152" y="2780928"/>
              <a:ext cx="864000" cy="864000"/>
            </a:xfrm>
            <a:prstGeom prst="rect">
              <a:avLst/>
            </a:prstGeom>
          </p:spPr>
        </p:pic>
        <p:sp>
          <p:nvSpPr>
            <p:cNvPr id="36" name="矢印: 右 35">
              <a:extLst>
                <a:ext uri="{FF2B5EF4-FFF2-40B4-BE49-F238E27FC236}">
                  <a16:creationId xmlns:a16="http://schemas.microsoft.com/office/drawing/2014/main" id="{1398C17F-ED05-7A65-D83B-F3AE7F7F56CF}"/>
                </a:ext>
              </a:extLst>
            </p:cNvPr>
            <p:cNvSpPr/>
            <p:nvPr/>
          </p:nvSpPr>
          <p:spPr>
            <a:xfrm>
              <a:off x="6177168" y="3068928"/>
              <a:ext cx="288000" cy="288000"/>
            </a:xfrm>
            <a:prstGeom prst="rightArrow">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9" name="テキスト ボックス 38">
            <a:extLst>
              <a:ext uri="{FF2B5EF4-FFF2-40B4-BE49-F238E27FC236}">
                <a16:creationId xmlns:a16="http://schemas.microsoft.com/office/drawing/2014/main" id="{AAAE622B-B269-EA5D-D56F-F8D7BEBEFCE2}"/>
              </a:ext>
            </a:extLst>
          </p:cNvPr>
          <p:cNvSpPr txBox="1"/>
          <p:nvPr/>
        </p:nvSpPr>
        <p:spPr>
          <a:xfrm>
            <a:off x="488504" y="3789040"/>
            <a:ext cx="1390445" cy="638957"/>
          </a:xfrm>
          <a:prstGeom prst="rect">
            <a:avLst/>
          </a:prstGeom>
          <a:noFill/>
        </p:spPr>
        <p:txBody>
          <a:bodyPr wrap="none">
            <a:spAutoFit/>
          </a:bodyPr>
          <a:lstStyle/>
          <a:p>
            <a:pPr marL="182563" lvl="0" indent="-182563">
              <a:lnSpc>
                <a:spcPct val="120000"/>
              </a:lnSpc>
              <a:buClr>
                <a:schemeClr val="accent1"/>
              </a:buClr>
              <a:buFont typeface="Wingdings" panose="05000000000000000000" pitchFamily="2" charset="2"/>
              <a:buChar char="n"/>
            </a:pPr>
            <a:r>
              <a:rPr kumimoji="1" lang="ja-JP" altLang="en-US" sz="1600" dirty="0"/>
              <a:t>電話等での</a:t>
            </a:r>
            <a:r>
              <a:rPr kumimoji="1" lang="en-US" altLang="ja-JP" sz="1600" dirty="0"/>
              <a:t/>
            </a:r>
            <a:br>
              <a:rPr kumimoji="1" lang="en-US" altLang="ja-JP" sz="1600" dirty="0"/>
            </a:br>
            <a:r>
              <a:rPr kumimoji="1" lang="ja-JP" altLang="en-US" sz="1600" dirty="0"/>
              <a:t>お問合せ</a:t>
            </a:r>
          </a:p>
        </p:txBody>
      </p:sp>
      <p:sp>
        <p:nvSpPr>
          <p:cNvPr id="41" name="テキスト ボックス 40">
            <a:extLst>
              <a:ext uri="{FF2B5EF4-FFF2-40B4-BE49-F238E27FC236}">
                <a16:creationId xmlns:a16="http://schemas.microsoft.com/office/drawing/2014/main" id="{A274FE6A-CD83-4342-4495-24C553CADB5F}"/>
              </a:ext>
            </a:extLst>
          </p:cNvPr>
          <p:cNvSpPr txBox="1"/>
          <p:nvPr/>
        </p:nvSpPr>
        <p:spPr>
          <a:xfrm>
            <a:off x="2288704" y="3789040"/>
            <a:ext cx="1762342" cy="1610313"/>
          </a:xfrm>
          <a:prstGeom prst="rect">
            <a:avLst/>
          </a:prstGeom>
          <a:noFill/>
        </p:spPr>
        <p:txBody>
          <a:bodyPr wrap="none">
            <a:spAutoFit/>
          </a:bodyPr>
          <a:lstStyle/>
          <a:p>
            <a:pPr marL="182563" lvl="0" indent="-182563">
              <a:lnSpc>
                <a:spcPct val="120000"/>
              </a:lnSpc>
              <a:buClr>
                <a:schemeClr val="accent1"/>
              </a:buClr>
              <a:buFont typeface="Wingdings" panose="05000000000000000000" pitchFamily="2" charset="2"/>
              <a:buChar char="n"/>
            </a:pPr>
            <a:r>
              <a:rPr kumimoji="1" lang="ja-JP" altLang="en-US" sz="1600" dirty="0"/>
              <a:t>加入にあたって</a:t>
            </a:r>
            <a:r>
              <a:rPr kumimoji="1" lang="en-US" altLang="ja-JP" sz="1600" dirty="0"/>
              <a:t/>
            </a:r>
            <a:br>
              <a:rPr kumimoji="1" lang="en-US" altLang="ja-JP" sz="1600" dirty="0"/>
            </a:br>
            <a:r>
              <a:rPr kumimoji="1" lang="ja-JP" altLang="en-US" sz="1600" dirty="0"/>
              <a:t>調査票の提出</a:t>
            </a:r>
          </a:p>
          <a:p>
            <a:pPr marL="182563" lvl="0" indent="-182563">
              <a:lnSpc>
                <a:spcPct val="120000"/>
              </a:lnSpc>
              <a:buClr>
                <a:schemeClr val="accent1"/>
              </a:buClr>
              <a:buFont typeface="Wingdings" panose="05000000000000000000" pitchFamily="2" charset="2"/>
              <a:buChar char="n"/>
              <a:tabLst>
                <a:tab pos="365125" algn="l"/>
              </a:tabLst>
            </a:pPr>
            <a:r>
              <a:rPr kumimoji="1" lang="ja-JP" altLang="en-US" sz="1600" dirty="0"/>
              <a:t>加入審査</a:t>
            </a:r>
            <a:r>
              <a:rPr kumimoji="1" lang="en-US" altLang="ja-JP" sz="1600" dirty="0"/>
              <a:t/>
            </a:r>
            <a:br>
              <a:rPr kumimoji="1" lang="en-US" altLang="ja-JP" sz="1600" dirty="0"/>
            </a:br>
            <a:r>
              <a:rPr kumimoji="1" lang="en-US" altLang="ja-JP" sz="1200" dirty="0"/>
              <a:t>※	</a:t>
            </a:r>
            <a:r>
              <a:rPr kumimoji="1" lang="ja-JP" altLang="en-US" sz="1200" dirty="0"/>
              <a:t>加入にあたり</a:t>
            </a:r>
            <a:r>
              <a:rPr kumimoji="1" lang="en-US" altLang="ja-JP" sz="1200" dirty="0"/>
              <a:t/>
            </a:r>
            <a:br>
              <a:rPr kumimoji="1" lang="en-US" altLang="ja-JP" sz="1200" dirty="0"/>
            </a:br>
            <a:r>
              <a:rPr kumimoji="1" lang="en-US" altLang="ja-JP" sz="1200" dirty="0"/>
              <a:t>	</a:t>
            </a:r>
            <a:r>
              <a:rPr kumimoji="1" lang="ja-JP" altLang="en-US" sz="1200" dirty="0"/>
              <a:t>ご希望に添えない</a:t>
            </a:r>
            <a:r>
              <a:rPr lang="en-US" altLang="ja-JP" sz="1200" dirty="0"/>
              <a:t/>
            </a:r>
            <a:br>
              <a:rPr lang="en-US" altLang="ja-JP" sz="1200" dirty="0"/>
            </a:br>
            <a:r>
              <a:rPr lang="en-US" altLang="ja-JP" sz="1200" dirty="0"/>
              <a:t>	</a:t>
            </a:r>
            <a:r>
              <a:rPr kumimoji="1" lang="ja-JP" altLang="en-US" sz="1200" dirty="0"/>
              <a:t>場合があります。</a:t>
            </a:r>
            <a:endParaRPr kumimoji="1" lang="ja-JP" altLang="en-US" sz="1600" dirty="0"/>
          </a:p>
        </p:txBody>
      </p:sp>
      <p:sp>
        <p:nvSpPr>
          <p:cNvPr id="43" name="テキスト ボックス 42">
            <a:extLst>
              <a:ext uri="{FF2B5EF4-FFF2-40B4-BE49-F238E27FC236}">
                <a16:creationId xmlns:a16="http://schemas.microsoft.com/office/drawing/2014/main" id="{6BA9D878-48AC-F7E4-6348-6867FDA80E21}"/>
              </a:ext>
            </a:extLst>
          </p:cNvPr>
          <p:cNvSpPr txBox="1"/>
          <p:nvPr/>
        </p:nvSpPr>
        <p:spPr>
          <a:xfrm>
            <a:off x="4088904" y="3789040"/>
            <a:ext cx="1805623" cy="1569660"/>
          </a:xfrm>
          <a:prstGeom prst="rect">
            <a:avLst/>
          </a:prstGeom>
          <a:noFill/>
        </p:spPr>
        <p:txBody>
          <a:bodyPr wrap="none">
            <a:spAutoFit/>
          </a:bodyPr>
          <a:lstStyle>
            <a:defPPr>
              <a:defRPr lang="ja-JP"/>
            </a:defPPr>
            <a:lvl1pPr marL="182563" lvl="0" indent="-182563">
              <a:lnSpc>
                <a:spcPct val="120000"/>
              </a:lnSpc>
              <a:buClr>
                <a:schemeClr val="accent1"/>
              </a:buClr>
              <a:buFont typeface="Wingdings" panose="05000000000000000000" pitchFamily="2" charset="2"/>
              <a:buChar char="n"/>
              <a:defRPr sz="1600"/>
            </a:lvl1pPr>
          </a:lstStyle>
          <a:p>
            <a:r>
              <a:rPr lang="ja-JP" altLang="en-US" dirty="0"/>
              <a:t>加入に</a:t>
            </a:r>
            <a:r>
              <a:rPr lang="en-US" altLang="ja-JP" dirty="0"/>
              <a:t/>
            </a:r>
            <a:br>
              <a:rPr lang="en-US" altLang="ja-JP" dirty="0"/>
            </a:br>
            <a:r>
              <a:rPr lang="ja-JP" altLang="en-US" dirty="0"/>
              <a:t>必要となる</a:t>
            </a:r>
            <a:r>
              <a:rPr lang="en-US" altLang="ja-JP" dirty="0"/>
              <a:t/>
            </a:r>
            <a:br>
              <a:rPr lang="en-US" altLang="ja-JP" dirty="0"/>
            </a:br>
            <a:r>
              <a:rPr lang="ja-JP" altLang="en-US" dirty="0"/>
              <a:t>申請書類の提出</a:t>
            </a:r>
            <a:endParaRPr lang="en-US" altLang="ja-JP" dirty="0"/>
          </a:p>
          <a:p>
            <a:r>
              <a:rPr lang="ja-JP" altLang="en-US" dirty="0"/>
              <a:t>組合会の議決</a:t>
            </a:r>
            <a:endParaRPr lang="en-US" altLang="ja-JP" dirty="0"/>
          </a:p>
          <a:p>
            <a:pPr marL="0" indent="0">
              <a:buNone/>
            </a:pPr>
            <a:r>
              <a:rPr lang="ja-JP" altLang="en-US" dirty="0"/>
              <a:t>　（決定）</a:t>
            </a:r>
          </a:p>
        </p:txBody>
      </p:sp>
      <p:sp>
        <p:nvSpPr>
          <p:cNvPr id="45" name="テキスト ボックス 44">
            <a:extLst>
              <a:ext uri="{FF2B5EF4-FFF2-40B4-BE49-F238E27FC236}">
                <a16:creationId xmlns:a16="http://schemas.microsoft.com/office/drawing/2014/main" id="{609353EE-B0C3-3326-3F2E-BCD507B42EFD}"/>
              </a:ext>
            </a:extLst>
          </p:cNvPr>
          <p:cNvSpPr txBox="1"/>
          <p:nvPr/>
        </p:nvSpPr>
        <p:spPr>
          <a:xfrm>
            <a:off x="5889104" y="3789040"/>
            <a:ext cx="1827744" cy="1274195"/>
          </a:xfrm>
          <a:prstGeom prst="rect">
            <a:avLst/>
          </a:prstGeom>
          <a:noFill/>
        </p:spPr>
        <p:txBody>
          <a:bodyPr wrap="none">
            <a:spAutoFit/>
          </a:bodyPr>
          <a:lstStyle/>
          <a:p>
            <a:pPr marL="182563" lvl="0" indent="-182563">
              <a:lnSpc>
                <a:spcPct val="120000"/>
              </a:lnSpc>
              <a:buClr>
                <a:schemeClr val="accent1"/>
              </a:buClr>
              <a:buFont typeface="Wingdings" panose="05000000000000000000" pitchFamily="2" charset="2"/>
              <a:buChar char="n"/>
            </a:pPr>
            <a:r>
              <a:rPr kumimoji="1" lang="ja-JP" altLang="en-US" sz="1600" dirty="0"/>
              <a:t>厚生労働省</a:t>
            </a:r>
            <a:endParaRPr kumimoji="1" lang="en-US" altLang="ja-JP" sz="1600" dirty="0"/>
          </a:p>
          <a:p>
            <a:pPr lvl="0">
              <a:lnSpc>
                <a:spcPct val="120000"/>
              </a:lnSpc>
              <a:buClr>
                <a:schemeClr val="accent1"/>
              </a:buClr>
            </a:pPr>
            <a:r>
              <a:rPr lang="en-US" altLang="ja-JP" sz="1600" dirty="0"/>
              <a:t>  </a:t>
            </a:r>
            <a:r>
              <a:rPr lang="ja-JP" altLang="en-US" sz="1600" dirty="0"/>
              <a:t> </a:t>
            </a:r>
            <a:r>
              <a:rPr kumimoji="1" lang="ja-JP" altLang="en-US" sz="1600" dirty="0"/>
              <a:t>関東信越厚生局</a:t>
            </a:r>
            <a:r>
              <a:rPr kumimoji="1" lang="en-US" altLang="ja-JP" sz="1600" dirty="0"/>
              <a:t/>
            </a:r>
            <a:br>
              <a:rPr kumimoji="1" lang="en-US" altLang="ja-JP" sz="1600" dirty="0"/>
            </a:br>
            <a:r>
              <a:rPr kumimoji="1" lang="en-US" altLang="ja-JP" sz="1600" dirty="0"/>
              <a:t>   </a:t>
            </a:r>
            <a:r>
              <a:rPr kumimoji="1" lang="ja-JP" altLang="en-US" sz="1600" dirty="0" err="1"/>
              <a:t>への</a:t>
            </a:r>
            <a:r>
              <a:rPr kumimoji="1" lang="ja-JP" altLang="en-US" sz="1600" dirty="0"/>
              <a:t>認可申請</a:t>
            </a:r>
            <a:endParaRPr kumimoji="1" lang="en-US" altLang="ja-JP" sz="1600" dirty="0"/>
          </a:p>
          <a:p>
            <a:pPr lvl="0">
              <a:lnSpc>
                <a:spcPct val="120000"/>
              </a:lnSpc>
              <a:buClr>
                <a:schemeClr val="accent1"/>
              </a:buClr>
            </a:pPr>
            <a:r>
              <a:rPr lang="ja-JP" altLang="en-US" sz="1600" dirty="0"/>
              <a:t>　（認可書の交付）</a:t>
            </a:r>
            <a:endParaRPr kumimoji="1" lang="ja-JP" altLang="en-US" sz="1600" dirty="0"/>
          </a:p>
        </p:txBody>
      </p:sp>
      <p:sp>
        <p:nvSpPr>
          <p:cNvPr id="47" name="テキスト ボックス 46">
            <a:extLst>
              <a:ext uri="{FF2B5EF4-FFF2-40B4-BE49-F238E27FC236}">
                <a16:creationId xmlns:a16="http://schemas.microsoft.com/office/drawing/2014/main" id="{D1C34CD8-7B9A-F69C-5B11-25B6933660F7}"/>
              </a:ext>
            </a:extLst>
          </p:cNvPr>
          <p:cNvSpPr txBox="1"/>
          <p:nvPr/>
        </p:nvSpPr>
        <p:spPr>
          <a:xfrm>
            <a:off x="7756836" y="3789040"/>
            <a:ext cx="1390445" cy="638957"/>
          </a:xfrm>
          <a:prstGeom prst="rect">
            <a:avLst/>
          </a:prstGeom>
          <a:noFill/>
        </p:spPr>
        <p:txBody>
          <a:bodyPr wrap="none">
            <a:spAutoFit/>
          </a:bodyPr>
          <a:lstStyle/>
          <a:p>
            <a:pPr marL="182563" lvl="0" indent="-182563">
              <a:lnSpc>
                <a:spcPct val="120000"/>
              </a:lnSpc>
              <a:buClr>
                <a:schemeClr val="accent1"/>
              </a:buClr>
              <a:buFont typeface="Wingdings" panose="05000000000000000000" pitchFamily="2" charset="2"/>
              <a:buChar char="n"/>
            </a:pPr>
            <a:r>
              <a:rPr kumimoji="1" lang="ja-JP" altLang="en-US" sz="1600" dirty="0"/>
              <a:t>当組合への</a:t>
            </a:r>
            <a:r>
              <a:rPr kumimoji="1" lang="en-US" altLang="ja-JP" sz="1600" dirty="0"/>
              <a:t/>
            </a:r>
            <a:br>
              <a:rPr kumimoji="1" lang="en-US" altLang="ja-JP" sz="1600" dirty="0"/>
            </a:br>
            <a:r>
              <a:rPr kumimoji="1" lang="ja-JP" altLang="en-US" sz="1600" dirty="0"/>
              <a:t>加入</a:t>
            </a:r>
          </a:p>
        </p:txBody>
      </p:sp>
      <p:pic>
        <p:nvPicPr>
          <p:cNvPr id="49" name="グラフィックス 48" descr="山形の矢印 単色塗りつぶし">
            <a:extLst>
              <a:ext uri="{FF2B5EF4-FFF2-40B4-BE49-F238E27FC236}">
                <a16:creationId xmlns:a16="http://schemas.microsoft.com/office/drawing/2014/main" id="{0C3D8BC8-AEEF-B898-DF14-5D24444162FB}"/>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1965018" y="2132856"/>
            <a:ext cx="576000" cy="576000"/>
          </a:xfrm>
          <a:prstGeom prst="rect">
            <a:avLst/>
          </a:prstGeom>
        </p:spPr>
      </p:pic>
      <p:pic>
        <p:nvPicPr>
          <p:cNvPr id="50" name="グラフィックス 49" descr="山形の矢印 単色塗りつぶし">
            <a:extLst>
              <a:ext uri="{FF2B5EF4-FFF2-40B4-BE49-F238E27FC236}">
                <a16:creationId xmlns:a16="http://schemas.microsoft.com/office/drawing/2014/main" id="{A6A820DA-9A4F-2269-A14A-08854BE57669}"/>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3765154" y="2132856"/>
            <a:ext cx="576000" cy="576000"/>
          </a:xfrm>
          <a:prstGeom prst="rect">
            <a:avLst/>
          </a:prstGeom>
        </p:spPr>
      </p:pic>
      <p:pic>
        <p:nvPicPr>
          <p:cNvPr id="51" name="グラフィックス 50" descr="山形の矢印 単色塗りつぶし">
            <a:extLst>
              <a:ext uri="{FF2B5EF4-FFF2-40B4-BE49-F238E27FC236}">
                <a16:creationId xmlns:a16="http://schemas.microsoft.com/office/drawing/2014/main" id="{0F2B7478-15F7-78FF-6DE5-17B4C5D45782}"/>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5565290" y="2132856"/>
            <a:ext cx="576000" cy="576000"/>
          </a:xfrm>
          <a:prstGeom prst="rect">
            <a:avLst/>
          </a:prstGeom>
        </p:spPr>
      </p:pic>
      <p:pic>
        <p:nvPicPr>
          <p:cNvPr id="52" name="グラフィックス 51" descr="山形の矢印 単色塗りつぶし">
            <a:extLst>
              <a:ext uri="{FF2B5EF4-FFF2-40B4-BE49-F238E27FC236}">
                <a16:creationId xmlns:a16="http://schemas.microsoft.com/office/drawing/2014/main" id="{F35903E5-E4E0-CB0B-B46B-3ADE7EED2452}"/>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7365426" y="2132856"/>
            <a:ext cx="576000" cy="576000"/>
          </a:xfrm>
          <a:prstGeom prst="rect">
            <a:avLst/>
          </a:prstGeom>
        </p:spPr>
      </p:pic>
    </p:spTree>
    <p:extLst>
      <p:ext uri="{BB962C8B-B14F-4D97-AF65-F5344CB8AC3E}">
        <p14:creationId xmlns:p14="http://schemas.microsoft.com/office/powerpoint/2010/main" val="176088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四角形: 角を丸くする 28">
            <a:extLst>
              <a:ext uri="{FF2B5EF4-FFF2-40B4-BE49-F238E27FC236}">
                <a16:creationId xmlns:a16="http://schemas.microsoft.com/office/drawing/2014/main" id="{3C5EBD8E-1A2A-CE98-E0A9-0F4F23E48FCB}"/>
              </a:ext>
            </a:extLst>
          </p:cNvPr>
          <p:cNvSpPr/>
          <p:nvPr/>
        </p:nvSpPr>
        <p:spPr>
          <a:xfrm>
            <a:off x="488504" y="1772816"/>
            <a:ext cx="8928546" cy="3816000"/>
          </a:xfrm>
          <a:prstGeom prst="roundRect">
            <a:avLst>
              <a:gd name="adj" fmla="val 1885"/>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a:extLst>
              <a:ext uri="{FF2B5EF4-FFF2-40B4-BE49-F238E27FC236}">
                <a16:creationId xmlns:a16="http://schemas.microsoft.com/office/drawing/2014/main" id="{23CE4CC1-21C4-5C59-46FE-EDF087D07BBC}"/>
              </a:ext>
            </a:extLst>
          </p:cNvPr>
          <p:cNvSpPr>
            <a:spLocks noGrp="1"/>
          </p:cNvSpPr>
          <p:nvPr>
            <p:ph type="title"/>
          </p:nvPr>
        </p:nvSpPr>
        <p:spPr>
          <a:xfrm>
            <a:off x="488950" y="1"/>
            <a:ext cx="8928100" cy="692696"/>
          </a:xfrm>
        </p:spPr>
        <p:txBody>
          <a:bodyPr/>
          <a:lstStyle/>
          <a:p>
            <a:r>
              <a:rPr lang="ja-JP" altLang="en-US" dirty="0"/>
              <a:t>お問い合わせ先</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17</a:t>
            </a:fld>
            <a:endParaRPr lang="ja-JP" altLang="en-US"/>
          </a:p>
        </p:txBody>
      </p:sp>
      <p:sp>
        <p:nvSpPr>
          <p:cNvPr id="15" name="タイトル 1"/>
          <p:cNvSpPr txBox="1">
            <a:spLocks/>
          </p:cNvSpPr>
          <p:nvPr/>
        </p:nvSpPr>
        <p:spPr>
          <a:xfrm>
            <a:off x="4232920" y="2523540"/>
            <a:ext cx="4608512" cy="72008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100" dirty="0">
              <a:latin typeface="HG丸ｺﾞｼｯｸM-PRO" panose="020F0600000000000000" pitchFamily="50" charset="-128"/>
              <a:ea typeface="HG丸ｺﾞｼｯｸM-PRO" panose="020F0600000000000000" pitchFamily="50" charset="-128"/>
            </a:endParaRPr>
          </a:p>
        </p:txBody>
      </p:sp>
      <p:sp>
        <p:nvSpPr>
          <p:cNvPr id="19" name="タイトル 1"/>
          <p:cNvSpPr txBox="1">
            <a:spLocks/>
          </p:cNvSpPr>
          <p:nvPr/>
        </p:nvSpPr>
        <p:spPr>
          <a:xfrm>
            <a:off x="1079172" y="3493343"/>
            <a:ext cx="8445829" cy="46093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1600" b="1" dirty="0">
              <a:latin typeface="HG丸ｺﾞｼｯｸM-PRO" panose="020F0600000000000000" pitchFamily="50" charset="-128"/>
              <a:ea typeface="HG丸ｺﾞｼｯｸM-PRO" panose="020F0600000000000000" pitchFamily="50" charset="-128"/>
            </a:endParaRPr>
          </a:p>
        </p:txBody>
      </p:sp>
      <p:pic>
        <p:nvPicPr>
          <p:cNvPr id="25" name="図 24">
            <a:extLst>
              <a:ext uri="{FF2B5EF4-FFF2-40B4-BE49-F238E27FC236}">
                <a16:creationId xmlns:a16="http://schemas.microsoft.com/office/drawing/2014/main" id="{5A3CB04A-2D8E-A879-E61B-493DF0F6C957}"/>
              </a:ext>
            </a:extLst>
          </p:cNvPr>
          <p:cNvPicPr>
            <a:picLocks noChangeAspect="1"/>
          </p:cNvPicPr>
          <p:nvPr/>
        </p:nvPicPr>
        <p:blipFill>
          <a:blip r:embed="rId3"/>
          <a:srcRect t="7"/>
          <a:stretch>
            <a:fillRect/>
          </a:stretch>
        </p:blipFill>
        <p:spPr>
          <a:xfrm>
            <a:off x="4808984" y="2160398"/>
            <a:ext cx="4464496" cy="3040836"/>
          </a:xfrm>
          <a:custGeom>
            <a:avLst/>
            <a:gdLst>
              <a:gd name="connsiteX0" fmla="*/ 162226 w 7821952"/>
              <a:gd name="connsiteY0" fmla="*/ 0 h 5327650"/>
              <a:gd name="connsiteX1" fmla="*/ 7659725 w 7821952"/>
              <a:gd name="connsiteY1" fmla="*/ 0 h 5327650"/>
              <a:gd name="connsiteX2" fmla="*/ 7821952 w 7821952"/>
              <a:gd name="connsiteY2" fmla="*/ 162227 h 5327650"/>
              <a:gd name="connsiteX3" fmla="*/ 7821952 w 7821952"/>
              <a:gd name="connsiteY3" fmla="*/ 5165423 h 5327650"/>
              <a:gd name="connsiteX4" fmla="*/ 7659725 w 7821952"/>
              <a:gd name="connsiteY4" fmla="*/ 5327650 h 5327650"/>
              <a:gd name="connsiteX5" fmla="*/ 162226 w 7821952"/>
              <a:gd name="connsiteY5" fmla="*/ 5327650 h 5327650"/>
              <a:gd name="connsiteX6" fmla="*/ 12748 w 7821952"/>
              <a:gd name="connsiteY6" fmla="*/ 5228569 h 5327650"/>
              <a:gd name="connsiteX7" fmla="*/ 0 w 7821952"/>
              <a:gd name="connsiteY7" fmla="*/ 5165428 h 5327650"/>
              <a:gd name="connsiteX8" fmla="*/ 0 w 7821952"/>
              <a:gd name="connsiteY8" fmla="*/ 162222 h 5327650"/>
              <a:gd name="connsiteX9" fmla="*/ 12748 w 7821952"/>
              <a:gd name="connsiteY9" fmla="*/ 99081 h 5327650"/>
              <a:gd name="connsiteX10" fmla="*/ 162226 w 7821952"/>
              <a:gd name="connsiteY10" fmla="*/ 0 h 53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21952" h="5327650">
                <a:moveTo>
                  <a:pt x="162226" y="0"/>
                </a:moveTo>
                <a:lnTo>
                  <a:pt x="7659725" y="0"/>
                </a:lnTo>
                <a:cubicBezTo>
                  <a:pt x="7749320" y="0"/>
                  <a:pt x="7821952" y="72632"/>
                  <a:pt x="7821952" y="162227"/>
                </a:cubicBezTo>
                <a:lnTo>
                  <a:pt x="7821952" y="5165423"/>
                </a:lnTo>
                <a:cubicBezTo>
                  <a:pt x="7821952" y="5255018"/>
                  <a:pt x="7749320" y="5327650"/>
                  <a:pt x="7659725" y="5327650"/>
                </a:cubicBezTo>
                <a:lnTo>
                  <a:pt x="162226" y="5327650"/>
                </a:lnTo>
                <a:cubicBezTo>
                  <a:pt x="95030" y="5327650"/>
                  <a:pt x="37376" y="5286795"/>
                  <a:pt x="12748" y="5228569"/>
                </a:cubicBezTo>
                <a:lnTo>
                  <a:pt x="0" y="5165428"/>
                </a:lnTo>
                <a:lnTo>
                  <a:pt x="0" y="162222"/>
                </a:lnTo>
                <a:lnTo>
                  <a:pt x="12748" y="99081"/>
                </a:lnTo>
                <a:cubicBezTo>
                  <a:pt x="37376" y="40856"/>
                  <a:pt x="95030" y="0"/>
                  <a:pt x="162226" y="0"/>
                </a:cubicBezTo>
                <a:close/>
              </a:path>
            </a:pathLst>
          </a:custGeom>
          <a:ln w="38100">
            <a:solidFill>
              <a:schemeClr val="accent4">
                <a:lumMod val="60000"/>
                <a:lumOff val="40000"/>
              </a:schemeClr>
            </a:solidFill>
          </a:ln>
        </p:spPr>
      </p:pic>
      <p:grpSp>
        <p:nvGrpSpPr>
          <p:cNvPr id="38" name="グループ化 37">
            <a:extLst>
              <a:ext uri="{FF2B5EF4-FFF2-40B4-BE49-F238E27FC236}">
                <a16:creationId xmlns:a16="http://schemas.microsoft.com/office/drawing/2014/main" id="{ECD23EF9-80F0-9B23-AB95-5B09CFC5B980}"/>
              </a:ext>
            </a:extLst>
          </p:cNvPr>
          <p:cNvGrpSpPr/>
          <p:nvPr/>
        </p:nvGrpSpPr>
        <p:grpSpPr>
          <a:xfrm>
            <a:off x="632584" y="1916896"/>
            <a:ext cx="3253336" cy="1656120"/>
            <a:chOff x="632584" y="1916896"/>
            <a:chExt cx="3253336" cy="1656120"/>
          </a:xfrm>
        </p:grpSpPr>
        <p:sp>
          <p:nvSpPr>
            <p:cNvPr id="27" name="テキスト ボックス 26">
              <a:extLst>
                <a:ext uri="{FF2B5EF4-FFF2-40B4-BE49-F238E27FC236}">
                  <a16:creationId xmlns:a16="http://schemas.microsoft.com/office/drawing/2014/main" id="{FEFDAC81-C9F2-E169-9139-4FEDE6DD015C}"/>
                </a:ext>
              </a:extLst>
            </p:cNvPr>
            <p:cNvSpPr txBox="1"/>
            <p:nvPr/>
          </p:nvSpPr>
          <p:spPr>
            <a:xfrm>
              <a:off x="1208584" y="2047662"/>
              <a:ext cx="2677336" cy="1525354"/>
            </a:xfrm>
            <a:prstGeom prst="rect">
              <a:avLst/>
            </a:prstGeom>
            <a:noFill/>
          </p:spPr>
          <p:txBody>
            <a:bodyPr wrap="none">
              <a:spAutoFit/>
            </a:bodyPr>
            <a:lstStyle/>
            <a:p>
              <a:pPr>
                <a:lnSpc>
                  <a:spcPct val="120000"/>
                </a:lnSpc>
              </a:pPr>
              <a:r>
                <a:rPr lang="ja-JP" altLang="en-US" sz="1600" dirty="0"/>
                <a:t>１１１－００５２</a:t>
              </a:r>
              <a:endParaRPr lang="en-US" altLang="ja-JP" sz="1600" dirty="0"/>
            </a:p>
            <a:p>
              <a:pPr>
                <a:lnSpc>
                  <a:spcPct val="120000"/>
                </a:lnSpc>
              </a:pPr>
              <a:r>
                <a:rPr lang="ja-JP" altLang="en-US" sz="1600" dirty="0"/>
                <a:t>東京都台東区柳橋１－４－４</a:t>
              </a:r>
              <a:endParaRPr lang="en-US" altLang="ja-JP" sz="1600" dirty="0"/>
            </a:p>
            <a:p>
              <a:pPr>
                <a:lnSpc>
                  <a:spcPct val="120000"/>
                </a:lnSpc>
              </a:pPr>
              <a:r>
                <a:rPr lang="ja-JP" altLang="en-US" sz="1600" dirty="0"/>
                <a:t>ツイントラスビル５階</a:t>
              </a:r>
              <a:endParaRPr lang="en-US" altLang="ja-JP" sz="1600" dirty="0"/>
            </a:p>
            <a:p>
              <a:pPr>
                <a:lnSpc>
                  <a:spcPct val="120000"/>
                </a:lnSpc>
              </a:pPr>
              <a:r>
                <a:rPr lang="ja-JP" altLang="en-US" sz="1600" dirty="0"/>
                <a:t>東京機器健康保険組合</a:t>
              </a:r>
              <a:endParaRPr lang="en-US" altLang="ja-JP" sz="1600" dirty="0"/>
            </a:p>
            <a:p>
              <a:pPr>
                <a:lnSpc>
                  <a:spcPct val="120000"/>
                </a:lnSpc>
              </a:pPr>
              <a:r>
                <a:rPr lang="ja-JP" altLang="en-US" sz="1600" dirty="0"/>
                <a:t>業務部適用課</a:t>
              </a:r>
            </a:p>
          </p:txBody>
        </p:sp>
        <p:pic>
          <p:nvPicPr>
            <p:cNvPr id="37" name="グラフィックス 36" descr="マーカー 単色塗りつぶし">
              <a:extLst>
                <a:ext uri="{FF2B5EF4-FFF2-40B4-BE49-F238E27FC236}">
                  <a16:creationId xmlns:a16="http://schemas.microsoft.com/office/drawing/2014/main" id="{9252BDAE-013B-2045-8900-E4187A87A591}"/>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32584" y="1916896"/>
              <a:ext cx="576000" cy="576000"/>
            </a:xfrm>
            <a:prstGeom prst="rect">
              <a:avLst/>
            </a:prstGeom>
          </p:spPr>
        </p:pic>
      </p:grpSp>
      <p:grpSp>
        <p:nvGrpSpPr>
          <p:cNvPr id="50" name="グループ化 49">
            <a:extLst>
              <a:ext uri="{FF2B5EF4-FFF2-40B4-BE49-F238E27FC236}">
                <a16:creationId xmlns:a16="http://schemas.microsoft.com/office/drawing/2014/main" id="{F49D9BA2-71EC-6969-8CEB-0ED6FFC1E746}"/>
              </a:ext>
            </a:extLst>
          </p:cNvPr>
          <p:cNvGrpSpPr/>
          <p:nvPr/>
        </p:nvGrpSpPr>
        <p:grpSpPr>
          <a:xfrm>
            <a:off x="632584" y="4221152"/>
            <a:ext cx="2725948" cy="576000"/>
            <a:chOff x="632584" y="4338888"/>
            <a:chExt cx="2725948" cy="576000"/>
          </a:xfrm>
        </p:grpSpPr>
        <p:pic>
          <p:nvPicPr>
            <p:cNvPr id="33" name="グラフィックス 32" descr="FAX 単色塗りつぶし">
              <a:extLst>
                <a:ext uri="{FF2B5EF4-FFF2-40B4-BE49-F238E27FC236}">
                  <a16:creationId xmlns:a16="http://schemas.microsoft.com/office/drawing/2014/main" id="{27CCE55F-C06F-2E0C-8561-AB8B0164DEDA}"/>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32584" y="4338888"/>
              <a:ext cx="576000" cy="576000"/>
            </a:xfrm>
            <a:prstGeom prst="rect">
              <a:avLst/>
            </a:prstGeom>
          </p:spPr>
        </p:pic>
        <p:sp>
          <p:nvSpPr>
            <p:cNvPr id="43" name="テキスト ボックス 42">
              <a:extLst>
                <a:ext uri="{FF2B5EF4-FFF2-40B4-BE49-F238E27FC236}">
                  <a16:creationId xmlns:a16="http://schemas.microsoft.com/office/drawing/2014/main" id="{716F9E70-C50A-34F7-6641-F5506F570FC8}"/>
                </a:ext>
              </a:extLst>
            </p:cNvPr>
            <p:cNvSpPr txBox="1"/>
            <p:nvPr/>
          </p:nvSpPr>
          <p:spPr>
            <a:xfrm>
              <a:off x="1208584" y="4469654"/>
              <a:ext cx="2149948" cy="343492"/>
            </a:xfrm>
            <a:prstGeom prst="rect">
              <a:avLst/>
            </a:prstGeom>
            <a:noFill/>
          </p:spPr>
          <p:txBody>
            <a:bodyPr wrap="none">
              <a:spAutoFit/>
            </a:bodyPr>
            <a:lstStyle/>
            <a:p>
              <a:pPr>
                <a:lnSpc>
                  <a:spcPct val="120000"/>
                </a:lnSpc>
              </a:pPr>
              <a:r>
                <a:rPr lang="ja-JP" altLang="en-US" sz="1600" dirty="0"/>
                <a:t>０３－３８６６－５３２０</a:t>
              </a:r>
              <a:endParaRPr lang="en-US" altLang="ja-JP" sz="1600" dirty="0"/>
            </a:p>
          </p:txBody>
        </p:sp>
      </p:grpSp>
      <p:grpSp>
        <p:nvGrpSpPr>
          <p:cNvPr id="51" name="グループ化 50">
            <a:extLst>
              <a:ext uri="{FF2B5EF4-FFF2-40B4-BE49-F238E27FC236}">
                <a16:creationId xmlns:a16="http://schemas.microsoft.com/office/drawing/2014/main" id="{03668FC6-A5F1-0718-6A1B-148631E75E33}"/>
              </a:ext>
            </a:extLst>
          </p:cNvPr>
          <p:cNvGrpSpPr/>
          <p:nvPr/>
        </p:nvGrpSpPr>
        <p:grpSpPr>
          <a:xfrm>
            <a:off x="632584" y="4869160"/>
            <a:ext cx="4255212" cy="576000"/>
            <a:chOff x="632584" y="5053762"/>
            <a:chExt cx="4255212" cy="576000"/>
          </a:xfrm>
        </p:grpSpPr>
        <p:pic>
          <p:nvPicPr>
            <p:cNvPr id="31" name="グラフィックス 30" descr="インターネット 単色塗りつぶし">
              <a:extLst>
                <a:ext uri="{FF2B5EF4-FFF2-40B4-BE49-F238E27FC236}">
                  <a16:creationId xmlns:a16="http://schemas.microsoft.com/office/drawing/2014/main" id="{0C0AF58E-ADFC-5150-3583-096E5E64CCD0}"/>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632584" y="5053762"/>
              <a:ext cx="576000" cy="576000"/>
            </a:xfrm>
            <a:prstGeom prst="rect">
              <a:avLst/>
            </a:prstGeom>
          </p:spPr>
        </p:pic>
        <p:sp>
          <p:nvSpPr>
            <p:cNvPr id="46" name="テキスト ボックス 45">
              <a:extLst>
                <a:ext uri="{FF2B5EF4-FFF2-40B4-BE49-F238E27FC236}">
                  <a16:creationId xmlns:a16="http://schemas.microsoft.com/office/drawing/2014/main" id="{19562009-244B-B2E8-E969-3085CF117F1A}"/>
                </a:ext>
              </a:extLst>
            </p:cNvPr>
            <p:cNvSpPr txBox="1"/>
            <p:nvPr/>
          </p:nvSpPr>
          <p:spPr>
            <a:xfrm>
              <a:off x="1208584" y="5184528"/>
              <a:ext cx="3679212" cy="343492"/>
            </a:xfrm>
            <a:prstGeom prst="rect">
              <a:avLst/>
            </a:prstGeom>
            <a:noFill/>
          </p:spPr>
          <p:txBody>
            <a:bodyPr wrap="none">
              <a:spAutoFit/>
            </a:bodyPr>
            <a:lstStyle/>
            <a:p>
              <a:pPr>
                <a:lnSpc>
                  <a:spcPct val="120000"/>
                </a:lnSpc>
              </a:pPr>
              <a:r>
                <a:rPr lang="en-US" altLang="ja-JP" sz="1600" dirty="0"/>
                <a:t>https://www.kiki-kenpo.or.jp/</a:t>
              </a:r>
              <a:r>
                <a:rPr lang="ja-JP" altLang="en-US" sz="1600" dirty="0"/>
                <a:t>　</a:t>
              </a:r>
              <a:endParaRPr lang="en-US" altLang="ja-JP" sz="1600" dirty="0"/>
            </a:p>
          </p:txBody>
        </p:sp>
      </p:grpSp>
      <p:grpSp>
        <p:nvGrpSpPr>
          <p:cNvPr id="49" name="グループ化 48">
            <a:extLst>
              <a:ext uri="{FF2B5EF4-FFF2-40B4-BE49-F238E27FC236}">
                <a16:creationId xmlns:a16="http://schemas.microsoft.com/office/drawing/2014/main" id="{9090B4FB-E9A2-6FC9-BD99-C16856CDCCC1}"/>
              </a:ext>
            </a:extLst>
          </p:cNvPr>
          <p:cNvGrpSpPr/>
          <p:nvPr/>
        </p:nvGrpSpPr>
        <p:grpSpPr>
          <a:xfrm>
            <a:off x="632584" y="3573016"/>
            <a:ext cx="3521037" cy="576000"/>
            <a:chOff x="632584" y="3645024"/>
            <a:chExt cx="3521037" cy="576000"/>
          </a:xfrm>
        </p:grpSpPr>
        <p:pic>
          <p:nvPicPr>
            <p:cNvPr id="35" name="グラフィックス 34" descr="受話器 単色塗りつぶし">
              <a:extLst>
                <a:ext uri="{FF2B5EF4-FFF2-40B4-BE49-F238E27FC236}">
                  <a16:creationId xmlns:a16="http://schemas.microsoft.com/office/drawing/2014/main" id="{F96CDBBD-7567-B4AD-F7FA-E67CB6F9813D}"/>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32584" y="3645024"/>
              <a:ext cx="576000" cy="576000"/>
            </a:xfrm>
            <a:prstGeom prst="rect">
              <a:avLst/>
            </a:prstGeom>
          </p:spPr>
        </p:pic>
        <p:sp>
          <p:nvSpPr>
            <p:cNvPr id="48" name="テキスト ボックス 47">
              <a:extLst>
                <a:ext uri="{FF2B5EF4-FFF2-40B4-BE49-F238E27FC236}">
                  <a16:creationId xmlns:a16="http://schemas.microsoft.com/office/drawing/2014/main" id="{453503A6-DAF4-CCA3-3370-6E659FE4B0E7}"/>
                </a:ext>
              </a:extLst>
            </p:cNvPr>
            <p:cNvSpPr txBox="1"/>
            <p:nvPr/>
          </p:nvSpPr>
          <p:spPr>
            <a:xfrm>
              <a:off x="1208584" y="3775790"/>
              <a:ext cx="2945037" cy="343492"/>
            </a:xfrm>
            <a:prstGeom prst="rect">
              <a:avLst/>
            </a:prstGeom>
            <a:noFill/>
          </p:spPr>
          <p:txBody>
            <a:bodyPr wrap="none">
              <a:spAutoFit/>
            </a:bodyPr>
            <a:lstStyle/>
            <a:p>
              <a:pPr>
                <a:lnSpc>
                  <a:spcPct val="120000"/>
                </a:lnSpc>
              </a:pPr>
              <a:r>
                <a:rPr lang="ja-JP" altLang="en-US" sz="1600" dirty="0"/>
                <a:t>０３－３８６６－５０６１（業務部）</a:t>
              </a:r>
              <a:endParaRPr lang="en-US" altLang="ja-JP" sz="1600" dirty="0"/>
            </a:p>
          </p:txBody>
        </p:sp>
      </p:grpSp>
      <p:grpSp>
        <p:nvGrpSpPr>
          <p:cNvPr id="10" name="グループ化 9">
            <a:extLst>
              <a:ext uri="{FF2B5EF4-FFF2-40B4-BE49-F238E27FC236}">
                <a16:creationId xmlns:a16="http://schemas.microsoft.com/office/drawing/2014/main" id="{E8251E35-A59C-4B20-56DC-EC653E0BAEAA}"/>
              </a:ext>
            </a:extLst>
          </p:cNvPr>
          <p:cNvGrpSpPr/>
          <p:nvPr/>
        </p:nvGrpSpPr>
        <p:grpSpPr>
          <a:xfrm>
            <a:off x="488504" y="980728"/>
            <a:ext cx="8928992" cy="523220"/>
            <a:chOff x="488504" y="980728"/>
            <a:chExt cx="8928992" cy="523220"/>
          </a:xfrm>
        </p:grpSpPr>
        <p:sp>
          <p:nvSpPr>
            <p:cNvPr id="6" name="テキスト ボックス 5">
              <a:extLst>
                <a:ext uri="{FF2B5EF4-FFF2-40B4-BE49-F238E27FC236}">
                  <a16:creationId xmlns:a16="http://schemas.microsoft.com/office/drawing/2014/main" id="{33E3001B-C79D-585E-E57F-F240408102CD}"/>
                </a:ext>
              </a:extLst>
            </p:cNvPr>
            <p:cNvSpPr txBox="1"/>
            <p:nvPr/>
          </p:nvSpPr>
          <p:spPr>
            <a:xfrm>
              <a:off x="2732681" y="980728"/>
              <a:ext cx="4440638" cy="523220"/>
            </a:xfrm>
            <a:prstGeom prst="rect">
              <a:avLst/>
            </a:prstGeom>
            <a:noFill/>
          </p:spPr>
          <p:txBody>
            <a:bodyPr wrap="none" rtlCol="0">
              <a:spAutoFit/>
            </a:bodyPr>
            <a:lstStyle>
              <a:defPPr>
                <a:defRPr lang="ja-JP"/>
              </a:defPPr>
            </a:lstStyle>
            <a:p>
              <a:pPr algn="ctr"/>
              <a:r>
                <a:rPr lang="ja-JP" altLang="en-US" sz="2800" b="1" dirty="0">
                  <a:solidFill>
                    <a:schemeClr val="accent1"/>
                  </a:solidFill>
                </a:rPr>
                <a:t>お気軽にお問合せください</a:t>
              </a:r>
              <a:endParaRPr lang="en-US" altLang="ja-JP" sz="2800" b="1" dirty="0">
                <a:solidFill>
                  <a:schemeClr val="accent1"/>
                </a:solidFill>
              </a:endParaRPr>
            </a:p>
          </p:txBody>
        </p:sp>
        <p:cxnSp>
          <p:nvCxnSpPr>
            <p:cNvPr id="8" name="直線コネクタ 7">
              <a:extLst>
                <a:ext uri="{FF2B5EF4-FFF2-40B4-BE49-F238E27FC236}">
                  <a16:creationId xmlns:a16="http://schemas.microsoft.com/office/drawing/2014/main" id="{437C897E-E430-85A4-2694-BE3940D07E0F}"/>
                </a:ext>
              </a:extLst>
            </p:cNvPr>
            <p:cNvCxnSpPr>
              <a:cxnSpLocks/>
            </p:cNvCxnSpPr>
            <p:nvPr/>
          </p:nvCxnSpPr>
          <p:spPr>
            <a:xfrm flipH="1">
              <a:off x="488504" y="1242338"/>
              <a:ext cx="2136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5ADA7135-4EE7-A3E5-315D-05B15009A6AD}"/>
                </a:ext>
              </a:extLst>
            </p:cNvPr>
            <p:cNvCxnSpPr>
              <a:cxnSpLocks/>
            </p:cNvCxnSpPr>
            <p:nvPr/>
          </p:nvCxnSpPr>
          <p:spPr>
            <a:xfrm flipH="1">
              <a:off x="7280721" y="1242338"/>
              <a:ext cx="2136775" cy="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80323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a:extLst>
              <a:ext uri="{FF2B5EF4-FFF2-40B4-BE49-F238E27FC236}">
                <a16:creationId xmlns:a16="http://schemas.microsoft.com/office/drawing/2014/main" id="{17970F8E-1509-F317-EF19-3DEC3ECCC2FD}"/>
              </a:ext>
            </a:extLst>
          </p:cNvPr>
          <p:cNvSpPr>
            <a:spLocks noGrp="1"/>
          </p:cNvSpPr>
          <p:nvPr>
            <p:ph type="title"/>
          </p:nvPr>
        </p:nvSpPr>
        <p:spPr>
          <a:xfrm>
            <a:off x="488950" y="1"/>
            <a:ext cx="8928100" cy="692696"/>
          </a:xfrm>
        </p:spPr>
        <p:txBody>
          <a:bodyPr>
            <a:normAutofit/>
          </a:bodyPr>
          <a:lstStyle/>
          <a:p>
            <a:r>
              <a:rPr lang="ja-JP" altLang="en-US" dirty="0"/>
              <a:t>東京機器健康保険組合について</a:t>
            </a:r>
          </a:p>
        </p:txBody>
      </p:sp>
      <p:sp>
        <p:nvSpPr>
          <p:cNvPr id="3" name="スライド番号プレースホルダー 2"/>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1</a:t>
            </a:fld>
            <a:endParaRPr lang="ja-JP" altLang="en-US"/>
          </a:p>
        </p:txBody>
      </p:sp>
      <p:sp>
        <p:nvSpPr>
          <p:cNvPr id="7" name="タイトル 1"/>
          <p:cNvSpPr txBox="1">
            <a:spLocks/>
          </p:cNvSpPr>
          <p:nvPr/>
        </p:nvSpPr>
        <p:spPr>
          <a:xfrm>
            <a:off x="488504" y="980728"/>
            <a:ext cx="8928546" cy="1323439"/>
          </a:xfrm>
          <a:prstGeom prst="rect">
            <a:avLst/>
          </a:prstGeom>
          <a:noFill/>
        </p:spPr>
        <p:txBody>
          <a:bodyPr wrap="square" rtlCol="0">
            <a:spAutoFit/>
          </a:bodyPr>
          <a:lstStyle>
            <a:defPPr>
              <a:defRPr lang="ja-JP"/>
            </a:defPPr>
            <a:lvl1pPr>
              <a:spcBef>
                <a:spcPct val="0"/>
              </a:spcBef>
              <a:buNone/>
              <a:defRPr>
                <a:latin typeface="+mj-lt"/>
                <a:ea typeface="+mj-ea"/>
                <a:cs typeface="+mj-cs"/>
              </a:defRPr>
            </a:lvl1pPr>
          </a:lstStyle>
          <a:p>
            <a:pPr algn="just"/>
            <a:r>
              <a:rPr lang="ja-JP" altLang="en-US" sz="1600" dirty="0"/>
              <a:t>当健康保険組合は、昭和</a:t>
            </a:r>
            <a:r>
              <a:rPr lang="en-US" altLang="ja-JP" sz="1600" dirty="0"/>
              <a:t>42</a:t>
            </a:r>
            <a:r>
              <a:rPr lang="ja-JP" altLang="en-US" sz="1600" dirty="0"/>
              <a:t>年</a:t>
            </a:r>
            <a:r>
              <a:rPr lang="en-US" altLang="ja-JP" sz="1600" dirty="0"/>
              <a:t>5</a:t>
            </a:r>
            <a:r>
              <a:rPr lang="ja-JP" altLang="en-US" sz="1600" dirty="0"/>
              <a:t>月</a:t>
            </a:r>
            <a:r>
              <a:rPr lang="en-US" altLang="ja-JP" sz="1600" dirty="0"/>
              <a:t>1</a:t>
            </a:r>
            <a:r>
              <a:rPr lang="ja-JP" altLang="en-US" sz="1600" dirty="0"/>
              <a:t>日に厚生労働大臣の認可を受け設立された公法人です。</a:t>
            </a:r>
            <a:endParaRPr lang="en-US" altLang="ja-JP" sz="1600" dirty="0"/>
          </a:p>
          <a:p>
            <a:pPr algn="just"/>
            <a:r>
              <a:rPr lang="ja-JP" altLang="en-US" sz="1600" dirty="0"/>
              <a:t>協会けんぽと比べて低い保険料率で、国に代わり健康保険の事業を行っています。</a:t>
            </a:r>
            <a:endParaRPr lang="en-US" altLang="ja-JP" sz="1600" dirty="0"/>
          </a:p>
          <a:p>
            <a:pPr algn="just"/>
            <a:r>
              <a:rPr lang="ja-JP" altLang="en-US" sz="1600" dirty="0"/>
              <a:t>また、組合独自の手厚い付加給付に加えて、健診などの疾病予防事業や国が提唱する「健康寿命の延伸」につながるデータヘルス事業（医療データと健診データを活用した、加入者のための健康管理事業）に積極的に取り組んでいます。</a:t>
            </a:r>
            <a:endParaRPr lang="en-US" altLang="ja-JP" sz="1600" dirty="0"/>
          </a:p>
        </p:txBody>
      </p:sp>
      <p:graphicFrame>
        <p:nvGraphicFramePr>
          <p:cNvPr id="2" name="表 1"/>
          <p:cNvGraphicFramePr>
            <a:graphicFrameLocks noGrp="1"/>
          </p:cNvGraphicFramePr>
          <p:nvPr>
            <p:extLst>
              <p:ext uri="{D42A27DB-BD31-4B8C-83A1-F6EECF244321}">
                <p14:modId xmlns:p14="http://schemas.microsoft.com/office/powerpoint/2010/main" val="2236072885"/>
              </p:ext>
            </p:extLst>
          </p:nvPr>
        </p:nvGraphicFramePr>
        <p:xfrm>
          <a:off x="4115031" y="4293320"/>
          <a:ext cx="5374473" cy="2286000"/>
        </p:xfrm>
        <a:graphic>
          <a:graphicData uri="http://schemas.openxmlformats.org/drawingml/2006/table">
            <a:tbl>
              <a:tblPr firstRow="1" bandRow="1">
                <a:tableStyleId>{93296810-A885-4BE3-A3E7-6D5BEEA58F35}</a:tableStyleId>
              </a:tblPr>
              <a:tblGrid>
                <a:gridCol w="1918089">
                  <a:extLst>
                    <a:ext uri="{9D8B030D-6E8A-4147-A177-3AD203B41FA5}">
                      <a16:colId xmlns:a16="http://schemas.microsoft.com/office/drawing/2014/main" val="3176503154"/>
                    </a:ext>
                  </a:extLst>
                </a:gridCol>
                <a:gridCol w="3456384">
                  <a:extLst>
                    <a:ext uri="{9D8B030D-6E8A-4147-A177-3AD203B41FA5}">
                      <a16:colId xmlns:a16="http://schemas.microsoft.com/office/drawing/2014/main" val="601925924"/>
                    </a:ext>
                  </a:extLst>
                </a:gridCol>
              </a:tblGrid>
              <a:tr h="63104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accent1"/>
                          </a:solidFill>
                          <a:latin typeface="+mn-ea"/>
                          <a:ea typeface="+mn-ea"/>
                        </a:rPr>
                        <a:t>健康保険</a:t>
                      </a:r>
                      <a:r>
                        <a:rPr kumimoji="1" lang="ja-JP" altLang="en-US" sz="1600" b="1" dirty="0" smtClean="0">
                          <a:solidFill>
                            <a:schemeClr val="accent1"/>
                          </a:solidFill>
                          <a:latin typeface="+mn-ea"/>
                          <a:ea typeface="+mn-ea"/>
                        </a:rPr>
                        <a:t>料率</a:t>
                      </a:r>
                      <a:endParaRPr kumimoji="1" lang="en-US" altLang="ja-JP" sz="1600" b="1" dirty="0" smtClean="0">
                        <a:solidFill>
                          <a:schemeClr val="accent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accent1"/>
                          </a:solidFill>
                          <a:latin typeface="+mn-ea"/>
                          <a:ea typeface="+mn-ea"/>
                        </a:rPr>
                        <a:t>　　</a:t>
                      </a:r>
                    </a:p>
                  </a:txBody>
                  <a:tcPr anchor="b">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600" b="0" dirty="0" smtClean="0">
                          <a:solidFill>
                            <a:schemeClr val="tx1"/>
                          </a:solidFill>
                          <a:latin typeface="+mn-ea"/>
                          <a:ea typeface="+mn-ea"/>
                        </a:rPr>
                        <a:t>1000</a:t>
                      </a:r>
                      <a:r>
                        <a:rPr kumimoji="1" lang="ja-JP" altLang="en-US" sz="1600" b="0" dirty="0" smtClean="0">
                          <a:solidFill>
                            <a:schemeClr val="tx1"/>
                          </a:solidFill>
                          <a:latin typeface="+mn-ea"/>
                          <a:ea typeface="+mn-ea"/>
                        </a:rPr>
                        <a:t>分の</a:t>
                      </a:r>
                      <a:r>
                        <a:rPr kumimoji="1" lang="en-US" altLang="ja-JP" sz="1600" b="0" dirty="0" smtClean="0">
                          <a:solidFill>
                            <a:schemeClr val="tx1"/>
                          </a:solidFill>
                          <a:latin typeface="+mn-ea"/>
                          <a:ea typeface="+mn-ea"/>
                        </a:rPr>
                        <a:t>92.0</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smtClean="0">
                          <a:solidFill>
                            <a:schemeClr val="tx1"/>
                          </a:solidFill>
                          <a:latin typeface="+mn-ea"/>
                          <a:ea typeface="+mn-ea"/>
                        </a:rPr>
                        <a:t>　被保険者　</a:t>
                      </a:r>
                      <a:r>
                        <a:rPr kumimoji="1" lang="en-US" altLang="ja-JP" sz="1200" b="0" dirty="0" smtClean="0">
                          <a:solidFill>
                            <a:schemeClr val="tx1"/>
                          </a:solidFill>
                          <a:latin typeface="+mn-ea"/>
                          <a:ea typeface="+mn-ea"/>
                        </a:rPr>
                        <a:t>1000</a:t>
                      </a:r>
                      <a:r>
                        <a:rPr kumimoji="1" lang="ja-JP" altLang="en-US" sz="1200" b="0" dirty="0" smtClean="0">
                          <a:solidFill>
                            <a:schemeClr val="tx1"/>
                          </a:solidFill>
                          <a:latin typeface="+mn-ea"/>
                          <a:ea typeface="+mn-ea"/>
                        </a:rPr>
                        <a:t>分の</a:t>
                      </a:r>
                      <a:r>
                        <a:rPr kumimoji="1" lang="en-US" altLang="ja-JP" sz="1200" b="0" dirty="0" smtClean="0">
                          <a:solidFill>
                            <a:schemeClr val="tx1"/>
                          </a:solidFill>
                          <a:latin typeface="+mn-ea"/>
                          <a:ea typeface="+mn-ea"/>
                        </a:rPr>
                        <a:t>44.3</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smtClean="0">
                          <a:solidFill>
                            <a:schemeClr val="tx1"/>
                          </a:solidFill>
                          <a:latin typeface="+mn-ea"/>
                          <a:ea typeface="+mn-ea"/>
                        </a:rPr>
                        <a:t>　事 業 主 　</a:t>
                      </a:r>
                      <a:r>
                        <a:rPr kumimoji="1" lang="en-US" altLang="ja-JP" sz="1200" b="0" dirty="0" smtClean="0">
                          <a:solidFill>
                            <a:schemeClr val="tx1"/>
                          </a:solidFill>
                          <a:latin typeface="+mn-ea"/>
                          <a:ea typeface="+mn-ea"/>
                        </a:rPr>
                        <a:t>1000</a:t>
                      </a:r>
                      <a:r>
                        <a:rPr kumimoji="1" lang="ja-JP" altLang="en-US" sz="1200" b="0" dirty="0" smtClean="0">
                          <a:solidFill>
                            <a:schemeClr val="tx1"/>
                          </a:solidFill>
                          <a:latin typeface="+mn-ea"/>
                          <a:ea typeface="+mn-ea"/>
                        </a:rPr>
                        <a:t>分の</a:t>
                      </a:r>
                      <a:r>
                        <a:rPr kumimoji="1" lang="en-US" altLang="ja-JP" sz="1200" b="0" dirty="0" smtClean="0">
                          <a:solidFill>
                            <a:schemeClr val="tx1"/>
                          </a:solidFill>
                          <a:latin typeface="+mn-ea"/>
                          <a:ea typeface="+mn-ea"/>
                        </a:rPr>
                        <a:t>47.7</a:t>
                      </a:r>
                      <a:endParaRPr kumimoji="1" lang="ja-JP" altLang="en-US" sz="1200" b="0" dirty="0">
                        <a:solidFill>
                          <a:schemeClr val="tx1"/>
                        </a:solidFill>
                        <a:latin typeface="+mn-ea"/>
                        <a:ea typeface="+mn-ea"/>
                      </a:endParaRPr>
                    </a:p>
                  </a:txBody>
                  <a:tcPr anchor="b">
                    <a:lnL w="12700" cmpd="sng">
                      <a:noFill/>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76744661"/>
                  </a:ext>
                </a:extLst>
              </a:tr>
              <a:tr h="311891">
                <a:tc>
                  <a:txBody>
                    <a:bodyPr/>
                    <a:lstStyle/>
                    <a:p>
                      <a:pPr algn="l"/>
                      <a:r>
                        <a:rPr kumimoji="1" lang="ja-JP" altLang="en-US" sz="1600" b="1" dirty="0">
                          <a:solidFill>
                            <a:schemeClr val="accent1"/>
                          </a:solidFill>
                          <a:latin typeface="+mn-ea"/>
                          <a:ea typeface="+mn-ea"/>
                        </a:rPr>
                        <a:t>介護保険料率</a:t>
                      </a:r>
                    </a:p>
                  </a:txBody>
                  <a:tcPr anchor="b">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1600" b="0" dirty="0" smtClean="0">
                          <a:solidFill>
                            <a:schemeClr val="tx1"/>
                          </a:solidFill>
                          <a:latin typeface="+mn-ea"/>
                          <a:ea typeface="+mn-ea"/>
                        </a:rPr>
                        <a:t>1000</a:t>
                      </a:r>
                      <a:r>
                        <a:rPr kumimoji="1" lang="ja-JP" altLang="en-US" sz="1600" b="0" dirty="0" smtClean="0">
                          <a:solidFill>
                            <a:schemeClr val="tx1"/>
                          </a:solidFill>
                          <a:latin typeface="+mn-ea"/>
                          <a:ea typeface="+mn-ea"/>
                        </a:rPr>
                        <a:t>分の</a:t>
                      </a:r>
                      <a:r>
                        <a:rPr kumimoji="1" lang="en-US" altLang="ja-JP" sz="1600" b="0" dirty="0" smtClean="0">
                          <a:solidFill>
                            <a:schemeClr val="tx1"/>
                          </a:solidFill>
                          <a:latin typeface="+mn-ea"/>
                          <a:ea typeface="+mn-ea"/>
                        </a:rPr>
                        <a:t>18.0</a:t>
                      </a:r>
                      <a:r>
                        <a:rPr kumimoji="1" lang="ja-JP" altLang="en-US" sz="1200" b="0" dirty="0" smtClean="0">
                          <a:solidFill>
                            <a:schemeClr val="tx1"/>
                          </a:solidFill>
                          <a:latin typeface="+mn-ea"/>
                          <a:ea typeface="+mn-ea"/>
                        </a:rPr>
                        <a:t>（被保険者と事業主折半）</a:t>
                      </a:r>
                      <a:endParaRPr kumimoji="1" lang="en-US" altLang="ja-JP" sz="1200" b="0" dirty="0" smtClean="0">
                        <a:solidFill>
                          <a:schemeClr val="tx1"/>
                        </a:solidFill>
                        <a:latin typeface="+mn-ea"/>
                        <a:ea typeface="+mn-ea"/>
                      </a:endParaRPr>
                    </a:p>
                  </a:txBody>
                  <a:tcPr anchor="b">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4513646"/>
                  </a:ext>
                </a:extLst>
              </a:tr>
              <a:tr h="521294">
                <a:tc>
                  <a:txBody>
                    <a:bodyPr/>
                    <a:lstStyle/>
                    <a:p>
                      <a:pPr algn="l"/>
                      <a:r>
                        <a:rPr kumimoji="1" lang="ja-JP" altLang="en-US" sz="1600" b="1" dirty="0" smtClean="0">
                          <a:solidFill>
                            <a:schemeClr val="accent1"/>
                          </a:solidFill>
                          <a:latin typeface="+mn-ea"/>
                          <a:ea typeface="+mn-ea"/>
                        </a:rPr>
                        <a:t>子ども・子育て</a:t>
                      </a:r>
                      <a:endParaRPr kumimoji="1" lang="en-US" altLang="ja-JP" sz="1600" b="1" dirty="0" smtClean="0">
                        <a:solidFill>
                          <a:schemeClr val="accent1"/>
                        </a:solidFill>
                        <a:latin typeface="+mn-ea"/>
                        <a:ea typeface="+mn-ea"/>
                      </a:endParaRPr>
                    </a:p>
                    <a:p>
                      <a:pPr algn="l"/>
                      <a:r>
                        <a:rPr kumimoji="1" lang="ja-JP" altLang="en-US" sz="1600" b="1" dirty="0" smtClean="0">
                          <a:solidFill>
                            <a:schemeClr val="accent1"/>
                          </a:solidFill>
                          <a:latin typeface="+mn-ea"/>
                          <a:ea typeface="+mn-ea"/>
                        </a:rPr>
                        <a:t>支援金率</a:t>
                      </a:r>
                      <a:endParaRPr kumimoji="1" lang="ja-JP" altLang="en-US" sz="1600" b="1" dirty="0">
                        <a:solidFill>
                          <a:schemeClr val="accent1"/>
                        </a:solidFill>
                        <a:latin typeface="+mn-ea"/>
                        <a:ea typeface="+mn-ea"/>
                      </a:endParaRPr>
                    </a:p>
                  </a:txBody>
                  <a:tcPr anchor="b">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742950" rtl="0" eaLnBrk="1" fontAlgn="auto" latinLnBrk="0" hangingPunct="1">
                        <a:lnSpc>
                          <a:spcPct val="100000"/>
                        </a:lnSpc>
                        <a:spcBef>
                          <a:spcPts val="0"/>
                        </a:spcBef>
                        <a:spcAft>
                          <a:spcPts val="0"/>
                        </a:spcAft>
                        <a:buClrTx/>
                        <a:buSzTx/>
                        <a:buFontTx/>
                        <a:buNone/>
                        <a:tabLst/>
                        <a:defRPr/>
                      </a:pPr>
                      <a:r>
                        <a:rPr kumimoji="1" lang="ja-JP" altLang="en-US" sz="1600" b="0" dirty="0" smtClean="0">
                          <a:solidFill>
                            <a:schemeClr val="tx1"/>
                          </a:solidFill>
                          <a:latin typeface="+mn-ea"/>
                          <a:ea typeface="+mn-ea"/>
                        </a:rPr>
                        <a:t>１０００分の</a:t>
                      </a:r>
                      <a:r>
                        <a:rPr kumimoji="1" lang="en-US" altLang="ja-JP" sz="1600" b="0" dirty="0" smtClean="0">
                          <a:solidFill>
                            <a:schemeClr val="tx1"/>
                          </a:solidFill>
                          <a:latin typeface="+mn-ea"/>
                          <a:ea typeface="+mn-ea"/>
                        </a:rPr>
                        <a:t>2.3</a:t>
                      </a:r>
                      <a:r>
                        <a:rPr kumimoji="1" lang="ja-JP" altLang="en-US" sz="1200" b="0" dirty="0" smtClean="0">
                          <a:solidFill>
                            <a:schemeClr val="tx1"/>
                          </a:solidFill>
                          <a:latin typeface="+mn-ea"/>
                          <a:ea typeface="+mn-ea"/>
                        </a:rPr>
                        <a:t>（被保険者と事業主折半）</a:t>
                      </a:r>
                      <a:endParaRPr kumimoji="1" lang="en-US" altLang="ja-JP" sz="1200" b="0" dirty="0" smtClean="0">
                        <a:solidFill>
                          <a:schemeClr val="tx1"/>
                        </a:solidFill>
                        <a:latin typeface="+mn-ea"/>
                        <a:ea typeface="+mn-ea"/>
                      </a:endParaRPr>
                    </a:p>
                  </a:txBody>
                  <a:tcPr anchor="b">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9155538"/>
                  </a:ext>
                </a:extLst>
              </a:tr>
              <a:tr h="311891">
                <a:tc>
                  <a:txBody>
                    <a:bodyPr/>
                    <a:lstStyle/>
                    <a:p>
                      <a:pPr marL="0" marR="0" indent="0" algn="l" defTabSz="742950" rtl="0" eaLnBrk="1" fontAlgn="auto" latinLnBrk="0" hangingPunct="1">
                        <a:lnSpc>
                          <a:spcPct val="100000"/>
                        </a:lnSpc>
                        <a:spcBef>
                          <a:spcPts val="0"/>
                        </a:spcBef>
                        <a:spcAft>
                          <a:spcPts val="0"/>
                        </a:spcAft>
                        <a:buClrTx/>
                        <a:buSzTx/>
                        <a:buFontTx/>
                        <a:buNone/>
                        <a:tabLst/>
                        <a:defRPr/>
                      </a:pPr>
                      <a:r>
                        <a:rPr kumimoji="1" lang="ja-JP" altLang="en-US" sz="1600" b="1" dirty="0" smtClean="0">
                          <a:solidFill>
                            <a:schemeClr val="accent1"/>
                          </a:solidFill>
                          <a:latin typeface="+mn-ea"/>
                          <a:ea typeface="+mn-ea"/>
                        </a:rPr>
                        <a:t>平均標準報酬月額</a:t>
                      </a:r>
                    </a:p>
                  </a:txBody>
                  <a:tcPr anchor="b">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742950" rtl="0" eaLnBrk="1" fontAlgn="auto" latinLnBrk="0" hangingPunct="1">
                        <a:lnSpc>
                          <a:spcPct val="100000"/>
                        </a:lnSpc>
                        <a:spcBef>
                          <a:spcPts val="0"/>
                        </a:spcBef>
                        <a:spcAft>
                          <a:spcPts val="0"/>
                        </a:spcAft>
                        <a:buClrTx/>
                        <a:buSzTx/>
                        <a:buFontTx/>
                        <a:buNone/>
                        <a:tabLst/>
                        <a:defRPr/>
                      </a:pPr>
                      <a:r>
                        <a:rPr kumimoji="1" lang="en-US" altLang="ja-JP" sz="1600" b="0" dirty="0" smtClean="0">
                          <a:solidFill>
                            <a:schemeClr val="tx1"/>
                          </a:solidFill>
                          <a:latin typeface="+mn-ea"/>
                          <a:ea typeface="+mn-ea"/>
                        </a:rPr>
                        <a:t>401,096</a:t>
                      </a:r>
                      <a:r>
                        <a:rPr kumimoji="1" lang="ja-JP" altLang="en-US" sz="1600" b="0" dirty="0" smtClean="0">
                          <a:solidFill>
                            <a:schemeClr val="tx1"/>
                          </a:solidFill>
                          <a:latin typeface="+mn-ea"/>
                          <a:ea typeface="+mn-ea"/>
                        </a:rPr>
                        <a:t>円</a:t>
                      </a:r>
                      <a:endParaRPr kumimoji="1" lang="ja-JP" altLang="en-US" sz="1600" b="0" dirty="0" smtClean="0">
                        <a:solidFill>
                          <a:schemeClr val="tx1"/>
                        </a:solidFill>
                        <a:latin typeface="+mn-ea"/>
                        <a:ea typeface="+mn-ea"/>
                      </a:endParaRPr>
                    </a:p>
                  </a:txBody>
                  <a:tcPr anchor="b">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7438623"/>
                  </a:ext>
                </a:extLst>
              </a:tr>
              <a:tr h="311891">
                <a:tc>
                  <a:txBody>
                    <a:bodyPr/>
                    <a:lstStyle/>
                    <a:p>
                      <a:pPr algn="l"/>
                      <a:r>
                        <a:rPr kumimoji="1" lang="ja-JP" altLang="en-US" sz="1600" b="1" dirty="0">
                          <a:solidFill>
                            <a:schemeClr val="accent1"/>
                          </a:solidFill>
                          <a:latin typeface="+mn-ea"/>
                          <a:ea typeface="+mn-ea"/>
                        </a:rPr>
                        <a:t>平均年齢</a:t>
                      </a:r>
                    </a:p>
                  </a:txBody>
                  <a:tcPr anchor="b">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600" b="0" dirty="0" smtClean="0">
                          <a:solidFill>
                            <a:schemeClr val="tx1"/>
                          </a:solidFill>
                          <a:latin typeface="+mn-ea"/>
                          <a:ea typeface="+mn-ea"/>
                        </a:rPr>
                        <a:t>４４．６６歳</a:t>
                      </a:r>
                      <a:endParaRPr kumimoji="1" lang="ja-JP" altLang="en-US" sz="1600" b="0" dirty="0">
                        <a:solidFill>
                          <a:schemeClr val="tx1"/>
                        </a:solidFill>
                        <a:latin typeface="+mn-ea"/>
                        <a:ea typeface="+mn-ea"/>
                      </a:endParaRPr>
                    </a:p>
                  </a:txBody>
                  <a:tcPr anchor="b">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0148576"/>
                  </a:ext>
                </a:extLst>
              </a:tr>
            </a:tbl>
          </a:graphicData>
        </a:graphic>
      </p:graphicFrame>
      <p:grpSp>
        <p:nvGrpSpPr>
          <p:cNvPr id="18" name="グループ化 17">
            <a:extLst>
              <a:ext uri="{FF2B5EF4-FFF2-40B4-BE49-F238E27FC236}">
                <a16:creationId xmlns:a16="http://schemas.microsoft.com/office/drawing/2014/main" id="{D54E1D7C-5AC5-4082-4929-81B3817DDF28}"/>
              </a:ext>
            </a:extLst>
          </p:cNvPr>
          <p:cNvGrpSpPr/>
          <p:nvPr/>
        </p:nvGrpSpPr>
        <p:grpSpPr>
          <a:xfrm>
            <a:off x="488504" y="2564904"/>
            <a:ext cx="8928546" cy="1191037"/>
            <a:chOff x="488504" y="2564904"/>
            <a:chExt cx="8928546" cy="1191037"/>
          </a:xfrm>
        </p:grpSpPr>
        <p:sp>
          <p:nvSpPr>
            <p:cNvPr id="17" name="フリーフォーム: 図形 16">
              <a:extLst>
                <a:ext uri="{FF2B5EF4-FFF2-40B4-BE49-F238E27FC236}">
                  <a16:creationId xmlns:a16="http://schemas.microsoft.com/office/drawing/2014/main" id="{9AA48355-4E0A-98F4-8FFD-4C1391A364C7}"/>
                </a:ext>
              </a:extLst>
            </p:cNvPr>
            <p:cNvSpPr/>
            <p:nvPr/>
          </p:nvSpPr>
          <p:spPr>
            <a:xfrm>
              <a:off x="488950" y="2924904"/>
              <a:ext cx="8928100" cy="830997"/>
            </a:xfrm>
            <a:custGeom>
              <a:avLst/>
              <a:gdLst>
                <a:gd name="connsiteX0" fmla="*/ 0 w 8928100"/>
                <a:gd name="connsiteY0" fmla="*/ 0 h 830997"/>
                <a:gd name="connsiteX1" fmla="*/ 110365 w 8928100"/>
                <a:gd name="connsiteY1" fmla="*/ 0 h 830997"/>
                <a:gd name="connsiteX2" fmla="*/ 1512168 w 8928100"/>
                <a:gd name="connsiteY2" fmla="*/ 0 h 830997"/>
                <a:gd name="connsiteX3" fmla="*/ 8817735 w 8928100"/>
                <a:gd name="connsiteY3" fmla="*/ 0 h 830997"/>
                <a:gd name="connsiteX4" fmla="*/ 8928100 w 8928100"/>
                <a:gd name="connsiteY4" fmla="*/ 110365 h 830997"/>
                <a:gd name="connsiteX5" fmla="*/ 8928100 w 8928100"/>
                <a:gd name="connsiteY5" fmla="*/ 720632 h 830997"/>
                <a:gd name="connsiteX6" fmla="*/ 8817735 w 8928100"/>
                <a:gd name="connsiteY6" fmla="*/ 830997 h 830997"/>
                <a:gd name="connsiteX7" fmla="*/ 110365 w 8928100"/>
                <a:gd name="connsiteY7" fmla="*/ 830997 h 830997"/>
                <a:gd name="connsiteX8" fmla="*/ 0 w 8928100"/>
                <a:gd name="connsiteY8" fmla="*/ 720632 h 830997"/>
                <a:gd name="connsiteX9" fmla="*/ 0 w 8928100"/>
                <a:gd name="connsiteY9" fmla="*/ 250784 h 830997"/>
                <a:gd name="connsiteX10" fmla="*/ 0 w 8928100"/>
                <a:gd name="connsiteY10" fmla="*/ 110365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28100" h="830997">
                  <a:moveTo>
                    <a:pt x="0" y="0"/>
                  </a:moveTo>
                  <a:lnTo>
                    <a:pt x="110365" y="0"/>
                  </a:lnTo>
                  <a:lnTo>
                    <a:pt x="1512168" y="0"/>
                  </a:lnTo>
                  <a:lnTo>
                    <a:pt x="8817735" y="0"/>
                  </a:lnTo>
                  <a:cubicBezTo>
                    <a:pt x="8878688" y="0"/>
                    <a:pt x="8928100" y="49412"/>
                    <a:pt x="8928100" y="110365"/>
                  </a:cubicBezTo>
                  <a:lnTo>
                    <a:pt x="8928100" y="720632"/>
                  </a:lnTo>
                  <a:cubicBezTo>
                    <a:pt x="8928100" y="781585"/>
                    <a:pt x="8878688" y="830997"/>
                    <a:pt x="8817735" y="830997"/>
                  </a:cubicBezTo>
                  <a:lnTo>
                    <a:pt x="110365" y="830997"/>
                  </a:lnTo>
                  <a:cubicBezTo>
                    <a:pt x="49412" y="830997"/>
                    <a:pt x="0" y="781585"/>
                    <a:pt x="0" y="720632"/>
                  </a:cubicBezTo>
                  <a:lnTo>
                    <a:pt x="0" y="250784"/>
                  </a:lnTo>
                  <a:lnTo>
                    <a:pt x="0" y="110365"/>
                  </a:lnTo>
                  <a:close/>
                </a:path>
              </a:pathLst>
            </a:cu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5" name="テキスト ボックス 4"/>
            <p:cNvSpPr txBox="1"/>
            <p:nvPr/>
          </p:nvSpPr>
          <p:spPr>
            <a:xfrm>
              <a:off x="488950" y="2924944"/>
              <a:ext cx="8863324" cy="830997"/>
            </a:xfrm>
            <a:prstGeom prst="rect">
              <a:avLst/>
            </a:prstGeom>
            <a:noFill/>
          </p:spPr>
          <p:txBody>
            <a:bodyPr wrap="none" rtlCol="0">
              <a:spAutoFit/>
            </a:bodyPr>
            <a:lstStyle/>
            <a:p>
              <a:r>
                <a:rPr lang="ja-JP" altLang="en-US" sz="1600" dirty="0"/>
                <a:t>　⑴工作機械、鍛圧機械の製造または販売事業所</a:t>
              </a:r>
              <a:endParaRPr lang="en-US" altLang="ja-JP" sz="1600" dirty="0"/>
            </a:p>
            <a:p>
              <a:r>
                <a:rPr lang="ja-JP" altLang="en-US" sz="1600" dirty="0"/>
                <a:t>　⑵工作機械、鍛圧機械に付随する油圧機器、切削工具、歯車の製造または販売事業所</a:t>
              </a:r>
              <a:endParaRPr lang="en-US" altLang="ja-JP" sz="1600" dirty="0"/>
            </a:p>
            <a:p>
              <a:r>
                <a:rPr lang="ja-JP" altLang="en-US" sz="1600" dirty="0"/>
                <a:t>　⑶上記⑴、⑵に関連した部品の製造、販売を行っている事業所およびその関連会社（子会社など）</a:t>
              </a:r>
            </a:p>
          </p:txBody>
        </p:sp>
        <p:sp>
          <p:nvSpPr>
            <p:cNvPr id="12" name="テキスト ボックス 11">
              <a:extLst>
                <a:ext uri="{FF2B5EF4-FFF2-40B4-BE49-F238E27FC236}">
                  <a16:creationId xmlns:a16="http://schemas.microsoft.com/office/drawing/2014/main" id="{F8DAC561-C3A8-8AE9-0E39-DC5671FAC4A7}"/>
                </a:ext>
              </a:extLst>
            </p:cNvPr>
            <p:cNvSpPr txBox="1"/>
            <p:nvPr/>
          </p:nvSpPr>
          <p:spPr>
            <a:xfrm>
              <a:off x="488504" y="2564904"/>
              <a:ext cx="2245191" cy="360000"/>
            </a:xfrm>
            <a:prstGeom prst="round2SameRect">
              <a:avLst/>
            </a:prstGeom>
            <a:solidFill>
              <a:schemeClr val="accent1"/>
            </a:solidFill>
            <a:ln w="28575">
              <a:solidFill>
                <a:schemeClr val="accent1"/>
              </a:solidFill>
            </a:ln>
          </p:spPr>
          <p:txBody>
            <a:bodyPr wrap="none">
              <a:spAutoFit/>
            </a:bodyPr>
            <a:lstStyle/>
            <a:p>
              <a:pPr algn="ctr"/>
              <a:r>
                <a:rPr lang="ja-JP" altLang="en-US" sz="1600" b="1" dirty="0">
                  <a:solidFill>
                    <a:schemeClr val="bg1"/>
                  </a:solidFill>
                </a:rPr>
                <a:t>加入対象となる事業所</a:t>
              </a:r>
            </a:p>
          </p:txBody>
        </p:sp>
        <p:sp>
          <p:nvSpPr>
            <p:cNvPr id="14" name="テキスト ボックス 13">
              <a:extLst>
                <a:ext uri="{FF2B5EF4-FFF2-40B4-BE49-F238E27FC236}">
                  <a16:creationId xmlns:a16="http://schemas.microsoft.com/office/drawing/2014/main" id="{D7533C42-DEA3-6020-977B-5477202CD173}"/>
                </a:ext>
              </a:extLst>
            </p:cNvPr>
            <p:cNvSpPr txBox="1"/>
            <p:nvPr/>
          </p:nvSpPr>
          <p:spPr>
            <a:xfrm>
              <a:off x="2720752" y="2617167"/>
              <a:ext cx="2138727" cy="307777"/>
            </a:xfrm>
            <a:prstGeom prst="rect">
              <a:avLst/>
            </a:prstGeom>
            <a:noFill/>
          </p:spPr>
          <p:txBody>
            <a:bodyPr wrap="none">
              <a:spAutoFit/>
            </a:bodyPr>
            <a:lstStyle/>
            <a:p>
              <a:r>
                <a:rPr lang="ja-JP" altLang="en-US" sz="1400" dirty="0"/>
                <a:t>（全国に所在する事業所）</a:t>
              </a:r>
              <a:endParaRPr lang="en-US" altLang="ja-JP" sz="1400" dirty="0"/>
            </a:p>
          </p:txBody>
        </p:sp>
      </p:grpSp>
      <p:grpSp>
        <p:nvGrpSpPr>
          <p:cNvPr id="22" name="グループ化 21">
            <a:extLst>
              <a:ext uri="{FF2B5EF4-FFF2-40B4-BE49-F238E27FC236}">
                <a16:creationId xmlns:a16="http://schemas.microsoft.com/office/drawing/2014/main" id="{C01435AE-7BD9-E641-A7F4-2AAE6A051D21}"/>
              </a:ext>
            </a:extLst>
          </p:cNvPr>
          <p:cNvGrpSpPr/>
          <p:nvPr/>
        </p:nvGrpSpPr>
        <p:grpSpPr>
          <a:xfrm>
            <a:off x="488504" y="3931235"/>
            <a:ext cx="8928546" cy="369332"/>
            <a:chOff x="488950" y="3923764"/>
            <a:chExt cx="8928546" cy="369332"/>
          </a:xfrm>
        </p:grpSpPr>
        <p:sp>
          <p:nvSpPr>
            <p:cNvPr id="10" name="テキスト ボックス 9"/>
            <p:cNvSpPr txBox="1"/>
            <p:nvPr/>
          </p:nvSpPr>
          <p:spPr>
            <a:xfrm>
              <a:off x="3185531" y="3923764"/>
              <a:ext cx="3534942" cy="369332"/>
            </a:xfrm>
            <a:prstGeom prst="rect">
              <a:avLst/>
            </a:prstGeom>
            <a:noFill/>
          </p:spPr>
          <p:txBody>
            <a:bodyPr wrap="none" rtlCol="0">
              <a:spAutoFit/>
            </a:bodyPr>
            <a:lstStyle/>
            <a:p>
              <a:pPr algn="ctr"/>
              <a:r>
                <a:rPr lang="ja-JP" altLang="en-US" dirty="0"/>
                <a:t>当組合の概要（</a:t>
              </a:r>
              <a:r>
                <a:rPr lang="ja-JP" altLang="en-US" dirty="0" smtClean="0"/>
                <a:t>令和</a:t>
              </a:r>
              <a:r>
                <a:rPr lang="en-US" altLang="ja-JP" dirty="0" smtClean="0"/>
                <a:t>8</a:t>
              </a:r>
              <a:r>
                <a:rPr lang="ja-JP" altLang="en-US" dirty="0" smtClean="0"/>
                <a:t>年</a:t>
              </a:r>
              <a:r>
                <a:rPr lang="en-US" altLang="ja-JP" dirty="0" smtClean="0"/>
                <a:t>3</a:t>
              </a:r>
              <a:r>
                <a:rPr lang="ja-JP" altLang="en-US" dirty="0" smtClean="0"/>
                <a:t>月</a:t>
              </a:r>
              <a:r>
                <a:rPr lang="ja-JP" altLang="en-US" dirty="0"/>
                <a:t>現在）</a:t>
              </a:r>
            </a:p>
          </p:txBody>
        </p:sp>
        <p:cxnSp>
          <p:nvCxnSpPr>
            <p:cNvPr id="20" name="直線コネクタ 19">
              <a:extLst>
                <a:ext uri="{FF2B5EF4-FFF2-40B4-BE49-F238E27FC236}">
                  <a16:creationId xmlns:a16="http://schemas.microsoft.com/office/drawing/2014/main" id="{598186E4-BC23-145E-C3DE-5449E857EDB3}"/>
                </a:ext>
              </a:extLst>
            </p:cNvPr>
            <p:cNvCxnSpPr>
              <a:cxnSpLocks/>
            </p:cNvCxnSpPr>
            <p:nvPr/>
          </p:nvCxnSpPr>
          <p:spPr>
            <a:xfrm flipH="1">
              <a:off x="488950" y="4108430"/>
              <a:ext cx="26965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3FE0B172-35C3-B05F-8FAD-B424B92186CA}"/>
                </a:ext>
              </a:extLst>
            </p:cNvPr>
            <p:cNvCxnSpPr>
              <a:cxnSpLocks/>
            </p:cNvCxnSpPr>
            <p:nvPr/>
          </p:nvCxnSpPr>
          <p:spPr>
            <a:xfrm flipH="1">
              <a:off x="6720917" y="4108430"/>
              <a:ext cx="2696579"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2" name="グループ化 31">
            <a:extLst>
              <a:ext uri="{FF2B5EF4-FFF2-40B4-BE49-F238E27FC236}">
                <a16:creationId xmlns:a16="http://schemas.microsoft.com/office/drawing/2014/main" id="{C89BEE24-B9ED-08B0-A546-5E2A2DD564F9}"/>
              </a:ext>
            </a:extLst>
          </p:cNvPr>
          <p:cNvGrpSpPr/>
          <p:nvPr/>
        </p:nvGrpSpPr>
        <p:grpSpPr>
          <a:xfrm>
            <a:off x="631780" y="4297760"/>
            <a:ext cx="3268631" cy="2218790"/>
            <a:chOff x="488505" y="4437112"/>
            <a:chExt cx="2812896" cy="1891250"/>
          </a:xfrm>
        </p:grpSpPr>
        <p:pic>
          <p:nvPicPr>
            <p:cNvPr id="24" name="グラフィックス 23" descr="ユーザー 単色塗りつぶし">
              <a:extLst>
                <a:ext uri="{FF2B5EF4-FFF2-40B4-BE49-F238E27FC236}">
                  <a16:creationId xmlns:a16="http://schemas.microsoft.com/office/drawing/2014/main" id="{7A86CC59-BA67-3FF5-4C86-103BF7D4D6C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88505" y="5445320"/>
              <a:ext cx="681650" cy="864000"/>
            </a:xfrm>
            <a:prstGeom prst="rect">
              <a:avLst/>
            </a:prstGeom>
          </p:spPr>
        </p:pic>
        <p:pic>
          <p:nvPicPr>
            <p:cNvPr id="26" name="グラフィックス 25" descr="建物 単色塗りつぶし">
              <a:extLst>
                <a:ext uri="{FF2B5EF4-FFF2-40B4-BE49-F238E27FC236}">
                  <a16:creationId xmlns:a16="http://schemas.microsoft.com/office/drawing/2014/main" id="{DE59B028-6C2F-35D2-1CEF-2E881D88883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88601" y="4437112"/>
              <a:ext cx="681555" cy="864000"/>
            </a:xfrm>
            <a:prstGeom prst="rect">
              <a:avLst/>
            </a:prstGeom>
          </p:spPr>
        </p:pic>
        <p:sp>
          <p:nvSpPr>
            <p:cNvPr id="28" name="テキスト ボックス 27">
              <a:extLst>
                <a:ext uri="{FF2B5EF4-FFF2-40B4-BE49-F238E27FC236}">
                  <a16:creationId xmlns:a16="http://schemas.microsoft.com/office/drawing/2014/main" id="{902CD694-E4AF-8125-F840-284D51839047}"/>
                </a:ext>
              </a:extLst>
            </p:cNvPr>
            <p:cNvSpPr txBox="1"/>
            <p:nvPr/>
          </p:nvSpPr>
          <p:spPr>
            <a:xfrm>
              <a:off x="1354853" y="4506626"/>
              <a:ext cx="1350807" cy="802767"/>
            </a:xfrm>
            <a:prstGeom prst="rect">
              <a:avLst/>
            </a:prstGeom>
            <a:noFill/>
          </p:spPr>
          <p:txBody>
            <a:bodyPr wrap="none" anchor="ctr">
              <a:spAutoFit/>
            </a:bodyPr>
            <a:lstStyle/>
            <a:p>
              <a:pPr algn="ctr">
                <a:lnSpc>
                  <a:spcPct val="120000"/>
                </a:lnSpc>
              </a:pPr>
              <a:r>
                <a:rPr kumimoji="1" lang="ja-JP" altLang="en-US" b="1" dirty="0">
                  <a:solidFill>
                    <a:schemeClr val="tx1"/>
                  </a:solidFill>
                </a:rPr>
                <a:t>加入事業所数</a:t>
              </a:r>
              <a:endParaRPr kumimoji="1" lang="en-US" altLang="ja-JP" b="1" dirty="0">
                <a:solidFill>
                  <a:schemeClr val="tx1"/>
                </a:solidFill>
              </a:endParaRPr>
            </a:p>
            <a:p>
              <a:pPr algn="ctr">
                <a:lnSpc>
                  <a:spcPct val="120000"/>
                </a:lnSpc>
              </a:pPr>
              <a:r>
                <a:rPr kumimoji="1" lang="en-US" altLang="ja-JP" sz="2800" b="1" dirty="0" smtClean="0">
                  <a:solidFill>
                    <a:schemeClr val="accent1"/>
                  </a:solidFill>
                </a:rPr>
                <a:t>587</a:t>
              </a:r>
              <a:r>
                <a:rPr kumimoji="1" lang="ja-JP" altLang="en-US" b="1" dirty="0" smtClean="0">
                  <a:solidFill>
                    <a:schemeClr val="tx1"/>
                  </a:solidFill>
                </a:rPr>
                <a:t>社</a:t>
              </a:r>
              <a:endParaRPr kumimoji="1" lang="ja-JP" altLang="en-US" b="1" dirty="0">
                <a:solidFill>
                  <a:schemeClr val="tx1"/>
                </a:solidFill>
              </a:endParaRPr>
            </a:p>
          </p:txBody>
        </p:sp>
        <p:sp>
          <p:nvSpPr>
            <p:cNvPr id="29" name="テキスト ボックス 28">
              <a:extLst>
                <a:ext uri="{FF2B5EF4-FFF2-40B4-BE49-F238E27FC236}">
                  <a16:creationId xmlns:a16="http://schemas.microsoft.com/office/drawing/2014/main" id="{5D18A764-F854-69EB-AB14-D053F4298BD3}"/>
                </a:ext>
              </a:extLst>
            </p:cNvPr>
            <p:cNvSpPr txBox="1"/>
            <p:nvPr/>
          </p:nvSpPr>
          <p:spPr>
            <a:xfrm>
              <a:off x="1047020" y="5399670"/>
              <a:ext cx="2254381" cy="928692"/>
            </a:xfrm>
            <a:prstGeom prst="rect">
              <a:avLst/>
            </a:prstGeom>
            <a:noFill/>
          </p:spPr>
          <p:txBody>
            <a:bodyPr wrap="none" anchor="ctr">
              <a:spAutoFit/>
            </a:bodyPr>
            <a:lstStyle/>
            <a:p>
              <a:pPr algn="ctr">
                <a:lnSpc>
                  <a:spcPct val="120000"/>
                </a:lnSpc>
              </a:pPr>
              <a:r>
                <a:rPr kumimoji="1" lang="ja-JP" altLang="en-US" b="1" dirty="0">
                  <a:solidFill>
                    <a:schemeClr val="tx1"/>
                  </a:solidFill>
                </a:rPr>
                <a:t>組合員数　</a:t>
              </a:r>
              <a:r>
                <a:rPr kumimoji="1" lang="en-US" altLang="ja-JP" b="1" dirty="0" smtClean="0">
                  <a:solidFill>
                    <a:schemeClr val="tx1"/>
                  </a:solidFill>
                </a:rPr>
                <a:t>97,569</a:t>
              </a:r>
              <a:r>
                <a:rPr kumimoji="1" lang="ja-JP" altLang="en-US" b="1" dirty="0" smtClean="0">
                  <a:solidFill>
                    <a:schemeClr val="tx1"/>
                  </a:solidFill>
                </a:rPr>
                <a:t>名</a:t>
              </a:r>
              <a:endParaRPr kumimoji="1" lang="en-US" altLang="ja-JP" b="1" dirty="0">
                <a:solidFill>
                  <a:schemeClr val="tx1"/>
                </a:solidFill>
              </a:endParaRPr>
            </a:p>
            <a:p>
              <a:pPr algn="dist">
                <a:lnSpc>
                  <a:spcPct val="120000"/>
                </a:lnSpc>
              </a:pPr>
              <a:r>
                <a:rPr lang="ja-JP" altLang="en-US" b="1" dirty="0"/>
                <a:t>　</a:t>
              </a:r>
              <a:r>
                <a:rPr lang="ja-JP" altLang="en-US" b="1" dirty="0" smtClean="0"/>
                <a:t>被保険者　</a:t>
              </a:r>
              <a:r>
                <a:rPr kumimoji="1" lang="en-US" altLang="ja-JP" b="1" dirty="0" smtClean="0">
                  <a:solidFill>
                    <a:schemeClr val="tx1"/>
                  </a:solidFill>
                </a:rPr>
                <a:t>56,620</a:t>
              </a:r>
              <a:r>
                <a:rPr kumimoji="1" lang="ja-JP" altLang="en-US" b="1" dirty="0" smtClean="0">
                  <a:solidFill>
                    <a:schemeClr val="tx1"/>
                  </a:solidFill>
                </a:rPr>
                <a:t>名</a:t>
              </a:r>
              <a:endParaRPr kumimoji="1" lang="en-US" altLang="ja-JP" b="1" dirty="0">
                <a:solidFill>
                  <a:schemeClr val="tx1"/>
                </a:solidFill>
              </a:endParaRPr>
            </a:p>
            <a:p>
              <a:pPr>
                <a:lnSpc>
                  <a:spcPct val="120000"/>
                </a:lnSpc>
              </a:pPr>
              <a:r>
                <a:rPr kumimoji="1" lang="ja-JP" altLang="en-US" b="1" dirty="0">
                  <a:solidFill>
                    <a:schemeClr val="tx1"/>
                  </a:solidFill>
                </a:rPr>
                <a:t>　</a:t>
              </a:r>
              <a:r>
                <a:rPr kumimoji="1" lang="ja-JP" altLang="en-US" b="1" dirty="0" smtClean="0">
                  <a:solidFill>
                    <a:schemeClr val="tx1"/>
                  </a:solidFill>
                </a:rPr>
                <a:t>被扶養者　</a:t>
              </a:r>
              <a:r>
                <a:rPr kumimoji="1" lang="en-US" altLang="ja-JP" b="1" dirty="0" smtClean="0">
                  <a:solidFill>
                    <a:schemeClr val="tx1"/>
                  </a:solidFill>
                </a:rPr>
                <a:t>40,949</a:t>
              </a:r>
              <a:r>
                <a:rPr kumimoji="1" lang="ja-JP" altLang="en-US" b="1" dirty="0" smtClean="0">
                  <a:solidFill>
                    <a:schemeClr val="tx1"/>
                  </a:solidFill>
                </a:rPr>
                <a:t>名</a:t>
              </a:r>
              <a:endParaRPr kumimoji="1" lang="ja-JP" altLang="en-US" b="1" dirty="0">
                <a:solidFill>
                  <a:schemeClr val="tx1"/>
                </a:solidFill>
              </a:endParaRPr>
            </a:p>
          </p:txBody>
        </p:sp>
      </p:grpSp>
      <p:sp>
        <p:nvSpPr>
          <p:cNvPr id="4" name="左中かっこ 3"/>
          <p:cNvSpPr/>
          <p:nvPr/>
        </p:nvSpPr>
        <p:spPr>
          <a:xfrm>
            <a:off x="1292004" y="5853211"/>
            <a:ext cx="177583" cy="64099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65750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グループ化 61">
            <a:extLst>
              <a:ext uri="{FF2B5EF4-FFF2-40B4-BE49-F238E27FC236}">
                <a16:creationId xmlns:a16="http://schemas.microsoft.com/office/drawing/2014/main" id="{E4C0320B-9F10-E03D-C9D3-507C825678A7}"/>
              </a:ext>
            </a:extLst>
          </p:cNvPr>
          <p:cNvGrpSpPr/>
          <p:nvPr/>
        </p:nvGrpSpPr>
        <p:grpSpPr>
          <a:xfrm>
            <a:off x="6537448" y="3861320"/>
            <a:ext cx="2448000" cy="2448000"/>
            <a:chOff x="4917367" y="3284736"/>
            <a:chExt cx="3023989" cy="3023989"/>
          </a:xfrm>
        </p:grpSpPr>
        <p:sp>
          <p:nvSpPr>
            <p:cNvPr id="15" name="楕円 14">
              <a:extLst>
                <a:ext uri="{FF2B5EF4-FFF2-40B4-BE49-F238E27FC236}">
                  <a16:creationId xmlns:a16="http://schemas.microsoft.com/office/drawing/2014/main" id="{5590A46E-B925-6F6A-EF19-BB273B5BDA6F}"/>
                </a:ext>
              </a:extLst>
            </p:cNvPr>
            <p:cNvSpPr/>
            <p:nvPr/>
          </p:nvSpPr>
          <p:spPr>
            <a:xfrm>
              <a:off x="4917367" y="3284736"/>
              <a:ext cx="3023989" cy="3023989"/>
            </a:xfrm>
            <a:prstGeom prst="ellipse">
              <a:avLst/>
            </a:prstGeom>
            <a:solidFill>
              <a:schemeClr val="accent6">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フリーフォーム: 図形 56">
              <a:extLst>
                <a:ext uri="{FF2B5EF4-FFF2-40B4-BE49-F238E27FC236}">
                  <a16:creationId xmlns:a16="http://schemas.microsoft.com/office/drawing/2014/main" id="{9F599EEF-C194-2F05-31CE-168A93952EE3}"/>
                </a:ext>
              </a:extLst>
            </p:cNvPr>
            <p:cNvSpPr>
              <a:spLocks noChangeAspect="1"/>
            </p:cNvSpPr>
            <p:nvPr/>
          </p:nvSpPr>
          <p:spPr>
            <a:xfrm>
              <a:off x="5422906" y="3716730"/>
              <a:ext cx="2012910" cy="2160000"/>
            </a:xfrm>
            <a:custGeom>
              <a:avLst/>
              <a:gdLst>
                <a:gd name="connsiteX0" fmla="*/ 390564 w 799432"/>
                <a:gd name="connsiteY0" fmla="*/ 495899 h 857849"/>
                <a:gd name="connsiteX1" fmla="*/ 390564 w 799432"/>
                <a:gd name="connsiteY1" fmla="*/ 610199 h 857849"/>
                <a:gd name="connsiteX2" fmla="*/ 505664 w 799432"/>
                <a:gd name="connsiteY2" fmla="*/ 610199 h 857849"/>
                <a:gd name="connsiteX3" fmla="*/ 421444 w 799432"/>
                <a:gd name="connsiteY3" fmla="*/ 495899 h 857849"/>
                <a:gd name="connsiteX4" fmla="*/ 43149 w 799432"/>
                <a:gd name="connsiteY4" fmla="*/ 147456 h 857849"/>
                <a:gd name="connsiteX5" fmla="*/ 756124 w 799432"/>
                <a:gd name="connsiteY5" fmla="*/ 148199 h 857849"/>
                <a:gd name="connsiteX6" fmla="*/ 756305 w 799432"/>
                <a:gd name="connsiteY6" fmla="*/ 148174 h 857849"/>
                <a:gd name="connsiteX7" fmla="*/ 799072 w 799432"/>
                <a:gd name="connsiteY7" fmla="*/ 180726 h 857849"/>
                <a:gd name="connsiteX8" fmla="*/ 766544 w 799432"/>
                <a:gd name="connsiteY8" fmla="*/ 223665 h 857849"/>
                <a:gd name="connsiteX9" fmla="*/ 485814 w 799432"/>
                <a:gd name="connsiteY9" fmla="*/ 246878 h 857849"/>
                <a:gd name="connsiteX10" fmla="*/ 485814 w 799432"/>
                <a:gd name="connsiteY10" fmla="*/ 454808 h 857849"/>
                <a:gd name="connsiteX11" fmla="*/ 611696 w 799432"/>
                <a:gd name="connsiteY11" fmla="*/ 625696 h 857849"/>
                <a:gd name="connsiteX12" fmla="*/ 619125 w 799432"/>
                <a:gd name="connsiteY12" fmla="*/ 648298 h 857849"/>
                <a:gd name="connsiteX13" fmla="*/ 581026 w 799432"/>
                <a:gd name="connsiteY13" fmla="*/ 686399 h 857849"/>
                <a:gd name="connsiteX14" fmla="*/ 390526 w 799432"/>
                <a:gd name="connsiteY14" fmla="*/ 686399 h 857849"/>
                <a:gd name="connsiteX15" fmla="*/ 390526 w 799432"/>
                <a:gd name="connsiteY15" fmla="*/ 819749 h 857849"/>
                <a:gd name="connsiteX16" fmla="*/ 352426 w 799432"/>
                <a:gd name="connsiteY16" fmla="*/ 857849 h 857849"/>
                <a:gd name="connsiteX17" fmla="*/ 314326 w 799432"/>
                <a:gd name="connsiteY17" fmla="*/ 819749 h 857849"/>
                <a:gd name="connsiteX18" fmla="*/ 314326 w 799432"/>
                <a:gd name="connsiteY18" fmla="*/ 495899 h 857849"/>
                <a:gd name="connsiteX19" fmla="*/ 314326 w 799432"/>
                <a:gd name="connsiteY19" fmla="*/ 246544 h 857849"/>
                <a:gd name="connsiteX20" fmla="*/ 33062 w 799432"/>
                <a:gd name="connsiteY20" fmla="*/ 222989 h 857849"/>
                <a:gd name="connsiteX21" fmla="*/ 339 w 799432"/>
                <a:gd name="connsiteY21" fmla="*/ 180179 h 857849"/>
                <a:gd name="connsiteX22" fmla="*/ 43149 w 799432"/>
                <a:gd name="connsiteY22" fmla="*/ 147456 h 857849"/>
                <a:gd name="connsiteX23" fmla="*/ 400088 w 799432"/>
                <a:gd name="connsiteY23" fmla="*/ 0 h 857849"/>
                <a:gd name="connsiteX24" fmla="*/ 476288 w 799432"/>
                <a:gd name="connsiteY24" fmla="*/ 76200 h 857849"/>
                <a:gd name="connsiteX25" fmla="*/ 400088 w 799432"/>
                <a:gd name="connsiteY25" fmla="*/ 152400 h 857849"/>
                <a:gd name="connsiteX26" fmla="*/ 323888 w 799432"/>
                <a:gd name="connsiteY26" fmla="*/ 76200 h 857849"/>
                <a:gd name="connsiteX27" fmla="*/ 400088 w 799432"/>
                <a:gd name="connsiteY27" fmla="*/ 0 h 85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99432" h="857849">
                  <a:moveTo>
                    <a:pt x="390564" y="495899"/>
                  </a:moveTo>
                  <a:lnTo>
                    <a:pt x="390564" y="610199"/>
                  </a:lnTo>
                  <a:lnTo>
                    <a:pt x="505664" y="610199"/>
                  </a:lnTo>
                  <a:lnTo>
                    <a:pt x="421444" y="495899"/>
                  </a:lnTo>
                  <a:close/>
                  <a:moveTo>
                    <a:pt x="43149" y="147456"/>
                  </a:moveTo>
                  <a:cubicBezTo>
                    <a:pt x="279689" y="179813"/>
                    <a:pt x="519517" y="180063"/>
                    <a:pt x="756124" y="148199"/>
                  </a:cubicBezTo>
                  <a:cubicBezTo>
                    <a:pt x="756184" y="148190"/>
                    <a:pt x="756245" y="148181"/>
                    <a:pt x="756305" y="148174"/>
                  </a:cubicBezTo>
                  <a:cubicBezTo>
                    <a:pt x="777103" y="145353"/>
                    <a:pt x="796252" y="159928"/>
                    <a:pt x="799072" y="180726"/>
                  </a:cubicBezTo>
                  <a:cubicBezTo>
                    <a:pt x="801942" y="201564"/>
                    <a:pt x="787381" y="220786"/>
                    <a:pt x="766544" y="223665"/>
                  </a:cubicBezTo>
                  <a:cubicBezTo>
                    <a:pt x="673453" y="236453"/>
                    <a:pt x="579741" y="244202"/>
                    <a:pt x="485814" y="246878"/>
                  </a:cubicBezTo>
                  <a:lnTo>
                    <a:pt x="485814" y="454808"/>
                  </a:lnTo>
                  <a:lnTo>
                    <a:pt x="611696" y="625696"/>
                  </a:lnTo>
                  <a:cubicBezTo>
                    <a:pt x="616521" y="632244"/>
                    <a:pt x="619125" y="640165"/>
                    <a:pt x="619125" y="648298"/>
                  </a:cubicBezTo>
                  <a:cubicBezTo>
                    <a:pt x="619126" y="669341"/>
                    <a:pt x="602067" y="686399"/>
                    <a:pt x="581026" y="686399"/>
                  </a:cubicBezTo>
                  <a:lnTo>
                    <a:pt x="390526" y="686399"/>
                  </a:lnTo>
                  <a:lnTo>
                    <a:pt x="390526" y="819749"/>
                  </a:lnTo>
                  <a:cubicBezTo>
                    <a:pt x="390526" y="840791"/>
                    <a:pt x="373467" y="857849"/>
                    <a:pt x="352426" y="857849"/>
                  </a:cubicBezTo>
                  <a:cubicBezTo>
                    <a:pt x="331384" y="857849"/>
                    <a:pt x="314326" y="840791"/>
                    <a:pt x="314326" y="819749"/>
                  </a:cubicBezTo>
                  <a:lnTo>
                    <a:pt x="314326" y="495899"/>
                  </a:lnTo>
                  <a:lnTo>
                    <a:pt x="314326" y="246544"/>
                  </a:lnTo>
                  <a:cubicBezTo>
                    <a:pt x="221044" y="243413"/>
                    <a:pt x="127290" y="235562"/>
                    <a:pt x="33062" y="222989"/>
                  </a:cubicBezTo>
                  <a:cubicBezTo>
                    <a:pt x="12204" y="220204"/>
                    <a:pt x="-2447" y="201037"/>
                    <a:pt x="339" y="180179"/>
                  </a:cubicBezTo>
                  <a:cubicBezTo>
                    <a:pt x="3124" y="159321"/>
                    <a:pt x="22291" y="144671"/>
                    <a:pt x="43149" y="147456"/>
                  </a:cubicBezTo>
                  <a:close/>
                  <a:moveTo>
                    <a:pt x="400088" y="0"/>
                  </a:moveTo>
                  <a:cubicBezTo>
                    <a:pt x="442172" y="0"/>
                    <a:pt x="476288" y="34116"/>
                    <a:pt x="476288" y="76200"/>
                  </a:cubicBezTo>
                  <a:cubicBezTo>
                    <a:pt x="476288" y="118284"/>
                    <a:pt x="442172" y="152400"/>
                    <a:pt x="400088" y="152400"/>
                  </a:cubicBezTo>
                  <a:cubicBezTo>
                    <a:pt x="358004" y="152400"/>
                    <a:pt x="323888" y="118284"/>
                    <a:pt x="323888" y="76200"/>
                  </a:cubicBezTo>
                  <a:cubicBezTo>
                    <a:pt x="323888" y="34116"/>
                    <a:pt x="358004" y="0"/>
                    <a:pt x="400088" y="0"/>
                  </a:cubicBezTo>
                  <a:close/>
                </a:path>
              </a:pathLst>
            </a:custGeom>
            <a:solidFill>
              <a:schemeClr val="accent6"/>
            </a:solidFill>
            <a:ln w="9525" cap="flat">
              <a:noFill/>
              <a:prstDash val="solid"/>
              <a:miter/>
            </a:ln>
          </p:spPr>
          <p:txBody>
            <a:bodyPr rtlCol="0" anchor="ctr"/>
            <a:lstStyle/>
            <a:p>
              <a:endParaRPr lang="ja-JP" altLang="en-US"/>
            </a:p>
          </p:txBody>
        </p:sp>
      </p:grpSp>
      <p:grpSp>
        <p:nvGrpSpPr>
          <p:cNvPr id="61" name="グループ化 60">
            <a:extLst>
              <a:ext uri="{FF2B5EF4-FFF2-40B4-BE49-F238E27FC236}">
                <a16:creationId xmlns:a16="http://schemas.microsoft.com/office/drawing/2014/main" id="{69D06C4D-AF6B-844D-D7AD-A660DD81D707}"/>
              </a:ext>
            </a:extLst>
          </p:cNvPr>
          <p:cNvGrpSpPr/>
          <p:nvPr/>
        </p:nvGrpSpPr>
        <p:grpSpPr>
          <a:xfrm>
            <a:off x="920824" y="3861320"/>
            <a:ext cx="2448000" cy="2448000"/>
            <a:chOff x="1965089" y="3284736"/>
            <a:chExt cx="3023989" cy="3023989"/>
          </a:xfrm>
        </p:grpSpPr>
        <p:sp>
          <p:nvSpPr>
            <p:cNvPr id="14" name="楕円 13">
              <a:extLst>
                <a:ext uri="{FF2B5EF4-FFF2-40B4-BE49-F238E27FC236}">
                  <a16:creationId xmlns:a16="http://schemas.microsoft.com/office/drawing/2014/main" id="{7B81BF7F-21C8-CC6F-E9F3-D16162251742}"/>
                </a:ext>
              </a:extLst>
            </p:cNvPr>
            <p:cNvSpPr/>
            <p:nvPr/>
          </p:nvSpPr>
          <p:spPr>
            <a:xfrm>
              <a:off x="1965089" y="3284736"/>
              <a:ext cx="3023989" cy="3023989"/>
            </a:xfrm>
            <a:prstGeom prst="ellipse">
              <a:avLst/>
            </a:prstGeom>
            <a:solidFill>
              <a:schemeClr val="accent5">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フリーフォーム: 図形 55">
              <a:extLst>
                <a:ext uri="{FF2B5EF4-FFF2-40B4-BE49-F238E27FC236}">
                  <a16:creationId xmlns:a16="http://schemas.microsoft.com/office/drawing/2014/main" id="{C3DCCA03-6113-7380-884C-B5241F9B58BC}"/>
                </a:ext>
              </a:extLst>
            </p:cNvPr>
            <p:cNvSpPr>
              <a:spLocks noChangeAspect="1"/>
            </p:cNvSpPr>
            <p:nvPr/>
          </p:nvSpPr>
          <p:spPr>
            <a:xfrm>
              <a:off x="2482673" y="3716730"/>
              <a:ext cx="1988820" cy="2160000"/>
            </a:xfrm>
            <a:custGeom>
              <a:avLst/>
              <a:gdLst>
                <a:gd name="connsiteX0" fmla="*/ 471731 w 1013940"/>
                <a:gd name="connsiteY0" fmla="*/ 488516 h 1101211"/>
                <a:gd name="connsiteX1" fmla="*/ 490781 w 1013940"/>
                <a:gd name="connsiteY1" fmla="*/ 501851 h 1101211"/>
                <a:gd name="connsiteX2" fmla="*/ 529833 w 1013940"/>
                <a:gd name="connsiteY2" fmla="*/ 711401 h 1101211"/>
                <a:gd name="connsiteX3" fmla="*/ 586983 w 1013940"/>
                <a:gd name="connsiteY3" fmla="*/ 559954 h 1101211"/>
                <a:gd name="connsiteX4" fmla="*/ 598413 w 1013940"/>
                <a:gd name="connsiteY4" fmla="*/ 549476 h 1101211"/>
                <a:gd name="connsiteX5" fmla="*/ 619368 w 1013940"/>
                <a:gd name="connsiteY5" fmla="*/ 560906 h 1101211"/>
                <a:gd name="connsiteX6" fmla="*/ 649848 w 1013940"/>
                <a:gd name="connsiteY6" fmla="*/ 666634 h 1101211"/>
                <a:gd name="connsiteX7" fmla="*/ 686043 w 1013940"/>
                <a:gd name="connsiteY7" fmla="*/ 627581 h 1101211"/>
                <a:gd name="connsiteX8" fmla="*/ 698426 w 1013940"/>
                <a:gd name="connsiteY8" fmla="*/ 619961 h 1101211"/>
                <a:gd name="connsiteX9" fmla="*/ 752718 w 1013940"/>
                <a:gd name="connsiteY9" fmla="*/ 619961 h 1101211"/>
                <a:gd name="connsiteX10" fmla="*/ 753671 w 1013940"/>
                <a:gd name="connsiteY10" fmla="*/ 619961 h 1101211"/>
                <a:gd name="connsiteX11" fmla="*/ 753671 w 1013940"/>
                <a:gd name="connsiteY11" fmla="*/ 658061 h 1101211"/>
                <a:gd name="connsiteX12" fmla="*/ 706998 w 1013940"/>
                <a:gd name="connsiteY12" fmla="*/ 658061 h 1101211"/>
                <a:gd name="connsiteX13" fmla="*/ 655563 w 1013940"/>
                <a:gd name="connsiteY13" fmla="*/ 711401 h 1101211"/>
                <a:gd name="connsiteX14" fmla="*/ 647943 w 1013940"/>
                <a:gd name="connsiteY14" fmla="*/ 716163 h 1101211"/>
                <a:gd name="connsiteX15" fmla="*/ 626988 w 1013940"/>
                <a:gd name="connsiteY15" fmla="*/ 704734 h 1101211"/>
                <a:gd name="connsiteX16" fmla="*/ 602223 w 1013940"/>
                <a:gd name="connsiteY16" fmla="*/ 619009 h 1101211"/>
                <a:gd name="connsiteX17" fmla="*/ 541263 w 1013940"/>
                <a:gd name="connsiteY17" fmla="*/ 779029 h 1101211"/>
                <a:gd name="connsiteX18" fmla="*/ 525070 w 1013940"/>
                <a:gd name="connsiteY18" fmla="*/ 789506 h 1101211"/>
                <a:gd name="connsiteX19" fmla="*/ 523166 w 1013940"/>
                <a:gd name="connsiteY19" fmla="*/ 789506 h 1101211"/>
                <a:gd name="connsiteX20" fmla="*/ 507926 w 1013940"/>
                <a:gd name="connsiteY20" fmla="*/ 776171 h 1101211"/>
                <a:gd name="connsiteX21" fmla="*/ 469825 w 1013940"/>
                <a:gd name="connsiteY21" fmla="*/ 571383 h 1101211"/>
                <a:gd name="connsiteX22" fmla="*/ 446013 w 1013940"/>
                <a:gd name="connsiteY22" fmla="*/ 643774 h 1101211"/>
                <a:gd name="connsiteX23" fmla="*/ 429821 w 1013940"/>
                <a:gd name="connsiteY23" fmla="*/ 658061 h 1101211"/>
                <a:gd name="connsiteX24" fmla="*/ 343143 w 1013940"/>
                <a:gd name="connsiteY24" fmla="*/ 658061 h 1101211"/>
                <a:gd name="connsiteX25" fmla="*/ 343143 w 1013940"/>
                <a:gd name="connsiteY25" fmla="*/ 619961 h 1101211"/>
                <a:gd name="connsiteX26" fmla="*/ 417438 w 1013940"/>
                <a:gd name="connsiteY26" fmla="*/ 619961 h 1101211"/>
                <a:gd name="connsiteX27" fmla="*/ 458396 w 1013940"/>
                <a:gd name="connsiteY27" fmla="*/ 499946 h 1101211"/>
                <a:gd name="connsiteX28" fmla="*/ 471731 w 1013940"/>
                <a:gd name="connsiteY28" fmla="*/ 488516 h 1101211"/>
                <a:gd name="connsiteX29" fmla="*/ 547930 w 1013940"/>
                <a:gd name="connsiteY29" fmla="*/ 405648 h 1101211"/>
                <a:gd name="connsiteX30" fmla="*/ 319330 w 1013940"/>
                <a:gd name="connsiteY30" fmla="*/ 634248 h 1101211"/>
                <a:gd name="connsiteX31" fmla="*/ 547930 w 1013940"/>
                <a:gd name="connsiteY31" fmla="*/ 862848 h 1101211"/>
                <a:gd name="connsiteX32" fmla="*/ 776530 w 1013940"/>
                <a:gd name="connsiteY32" fmla="*/ 634248 h 1101211"/>
                <a:gd name="connsiteX33" fmla="*/ 547930 w 1013940"/>
                <a:gd name="connsiteY33" fmla="*/ 405648 h 1101211"/>
                <a:gd name="connsiteX34" fmla="*/ 0 w 1013940"/>
                <a:gd name="connsiteY34" fmla="*/ 304800 h 1101211"/>
                <a:gd name="connsiteX35" fmla="*/ 266700 w 1013940"/>
                <a:gd name="connsiteY35" fmla="*/ 381000 h 1101211"/>
                <a:gd name="connsiteX36" fmla="*/ 533400 w 1013940"/>
                <a:gd name="connsiteY36" fmla="*/ 304800 h 1101211"/>
                <a:gd name="connsiteX37" fmla="*/ 533400 w 1013940"/>
                <a:gd name="connsiteY37" fmla="*/ 347983 h 1101211"/>
                <a:gd name="connsiteX38" fmla="*/ 547930 w 1013940"/>
                <a:gd name="connsiteY38" fmla="*/ 346593 h 1101211"/>
                <a:gd name="connsiteX39" fmla="*/ 833680 w 1013940"/>
                <a:gd name="connsiteY39" fmla="*/ 635201 h 1101211"/>
                <a:gd name="connsiteX40" fmla="*/ 774625 w 1013940"/>
                <a:gd name="connsiteY40" fmla="*/ 808556 h 1101211"/>
                <a:gd name="connsiteX41" fmla="*/ 817488 w 1013940"/>
                <a:gd name="connsiteY41" fmla="*/ 850466 h 1101211"/>
                <a:gd name="connsiteX42" fmla="*/ 876543 w 1013940"/>
                <a:gd name="connsiteY42" fmla="*/ 868563 h 1101211"/>
                <a:gd name="connsiteX43" fmla="*/ 994653 w 1013940"/>
                <a:gd name="connsiteY43" fmla="*/ 987626 h 1101211"/>
                <a:gd name="connsiteX44" fmla="*/ 994653 w 1013940"/>
                <a:gd name="connsiteY44" fmla="*/ 1081923 h 1101211"/>
                <a:gd name="connsiteX45" fmla="*/ 900355 w 1013940"/>
                <a:gd name="connsiteY45" fmla="*/ 1081923 h 1101211"/>
                <a:gd name="connsiteX46" fmla="*/ 781293 w 1013940"/>
                <a:gd name="connsiteY46" fmla="*/ 962861 h 1101211"/>
                <a:gd name="connsiteX47" fmla="*/ 763195 w 1013940"/>
                <a:gd name="connsiteY47" fmla="*/ 902853 h 1101211"/>
                <a:gd name="connsiteX48" fmla="*/ 721285 w 1013940"/>
                <a:gd name="connsiteY48" fmla="*/ 860943 h 1101211"/>
                <a:gd name="connsiteX49" fmla="*/ 546025 w 1013940"/>
                <a:gd name="connsiteY49" fmla="*/ 919998 h 1101211"/>
                <a:gd name="connsiteX50" fmla="*/ 282287 w 1013940"/>
                <a:gd name="connsiteY50" fmla="*/ 743860 h 1101211"/>
                <a:gd name="connsiteX51" fmla="*/ 276003 w 1013940"/>
                <a:gd name="connsiteY51" fmla="*/ 723360 h 1101211"/>
                <a:gd name="connsiteX52" fmla="*/ 266700 w 1013940"/>
                <a:gd name="connsiteY52" fmla="*/ 723900 h 1101211"/>
                <a:gd name="connsiteX53" fmla="*/ 0 w 1013940"/>
                <a:gd name="connsiteY53" fmla="*/ 647700 h 1101211"/>
                <a:gd name="connsiteX54" fmla="*/ 0 w 1013940"/>
                <a:gd name="connsiteY54" fmla="*/ 495300 h 1101211"/>
                <a:gd name="connsiteX55" fmla="*/ 266700 w 1013940"/>
                <a:gd name="connsiteY55" fmla="*/ 571500 h 1101211"/>
                <a:gd name="connsiteX56" fmla="*/ 267424 w 1013940"/>
                <a:gd name="connsiteY56" fmla="*/ 571458 h 1101211"/>
                <a:gd name="connsiteX57" fmla="*/ 279668 w 1013940"/>
                <a:gd name="connsiteY57" fmla="*/ 532647 h 1101211"/>
                <a:gd name="connsiteX58" fmla="*/ 266700 w 1013940"/>
                <a:gd name="connsiteY58" fmla="*/ 533400 h 1101211"/>
                <a:gd name="connsiteX59" fmla="*/ 0 w 1013940"/>
                <a:gd name="connsiteY59" fmla="*/ 457200 h 1101211"/>
                <a:gd name="connsiteX60" fmla="*/ 457200 w 1013940"/>
                <a:gd name="connsiteY60" fmla="*/ 228600 h 1101211"/>
                <a:gd name="connsiteX61" fmla="*/ 438150 w 1013940"/>
                <a:gd name="connsiteY61" fmla="*/ 247650 h 1101211"/>
                <a:gd name="connsiteX62" fmla="*/ 457200 w 1013940"/>
                <a:gd name="connsiteY62" fmla="*/ 266700 h 1101211"/>
                <a:gd name="connsiteX63" fmla="*/ 476250 w 1013940"/>
                <a:gd name="connsiteY63" fmla="*/ 247650 h 1101211"/>
                <a:gd name="connsiteX64" fmla="*/ 457200 w 1013940"/>
                <a:gd name="connsiteY64" fmla="*/ 228600 h 1101211"/>
                <a:gd name="connsiteX65" fmla="*/ 0 w 1013940"/>
                <a:gd name="connsiteY65" fmla="*/ 114300 h 1101211"/>
                <a:gd name="connsiteX66" fmla="*/ 266700 w 1013940"/>
                <a:gd name="connsiteY66" fmla="*/ 190500 h 1101211"/>
                <a:gd name="connsiteX67" fmla="*/ 533400 w 1013940"/>
                <a:gd name="connsiteY67" fmla="*/ 114300 h 1101211"/>
                <a:gd name="connsiteX68" fmla="*/ 533400 w 1013940"/>
                <a:gd name="connsiteY68" fmla="*/ 266700 h 1101211"/>
                <a:gd name="connsiteX69" fmla="*/ 266700 w 1013940"/>
                <a:gd name="connsiteY69" fmla="*/ 342900 h 1101211"/>
                <a:gd name="connsiteX70" fmla="*/ 0 w 1013940"/>
                <a:gd name="connsiteY70" fmla="*/ 266700 h 1101211"/>
                <a:gd name="connsiteX71" fmla="*/ 266700 w 1013940"/>
                <a:gd name="connsiteY71" fmla="*/ 0 h 1101211"/>
                <a:gd name="connsiteX72" fmla="*/ 533400 w 1013940"/>
                <a:gd name="connsiteY72" fmla="*/ 76200 h 1101211"/>
                <a:gd name="connsiteX73" fmla="*/ 266700 w 1013940"/>
                <a:gd name="connsiteY73" fmla="*/ 152400 h 1101211"/>
                <a:gd name="connsiteX74" fmla="*/ 0 w 1013940"/>
                <a:gd name="connsiteY74" fmla="*/ 76200 h 1101211"/>
                <a:gd name="connsiteX75" fmla="*/ 266700 w 1013940"/>
                <a:gd name="connsiteY75" fmla="*/ 0 h 110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013940" h="1101211">
                  <a:moveTo>
                    <a:pt x="471731" y="488516"/>
                  </a:moveTo>
                  <a:cubicBezTo>
                    <a:pt x="480303" y="486611"/>
                    <a:pt x="488876" y="492326"/>
                    <a:pt x="490781" y="501851"/>
                  </a:cubicBezTo>
                  <a:lnTo>
                    <a:pt x="529833" y="711401"/>
                  </a:lnTo>
                  <a:lnTo>
                    <a:pt x="586983" y="559954"/>
                  </a:lnTo>
                  <a:cubicBezTo>
                    <a:pt x="588888" y="554239"/>
                    <a:pt x="593651" y="551381"/>
                    <a:pt x="598413" y="549476"/>
                  </a:cubicBezTo>
                  <a:cubicBezTo>
                    <a:pt x="606986" y="546618"/>
                    <a:pt x="616511" y="552333"/>
                    <a:pt x="619368" y="560906"/>
                  </a:cubicBezTo>
                  <a:lnTo>
                    <a:pt x="649848" y="666634"/>
                  </a:lnTo>
                  <a:lnTo>
                    <a:pt x="686043" y="627581"/>
                  </a:lnTo>
                  <a:cubicBezTo>
                    <a:pt x="688901" y="623771"/>
                    <a:pt x="693663" y="620913"/>
                    <a:pt x="698426" y="619961"/>
                  </a:cubicBezTo>
                  <a:lnTo>
                    <a:pt x="752718" y="619961"/>
                  </a:lnTo>
                  <a:lnTo>
                    <a:pt x="753671" y="619961"/>
                  </a:lnTo>
                  <a:lnTo>
                    <a:pt x="753671" y="658061"/>
                  </a:lnTo>
                  <a:lnTo>
                    <a:pt x="706998" y="658061"/>
                  </a:lnTo>
                  <a:lnTo>
                    <a:pt x="655563" y="711401"/>
                  </a:lnTo>
                  <a:cubicBezTo>
                    <a:pt x="653658" y="713306"/>
                    <a:pt x="650801" y="715211"/>
                    <a:pt x="647943" y="716163"/>
                  </a:cubicBezTo>
                  <a:cubicBezTo>
                    <a:pt x="638418" y="719021"/>
                    <a:pt x="629846" y="713306"/>
                    <a:pt x="626988" y="704734"/>
                  </a:cubicBezTo>
                  <a:lnTo>
                    <a:pt x="602223" y="619009"/>
                  </a:lnTo>
                  <a:lnTo>
                    <a:pt x="541263" y="779029"/>
                  </a:lnTo>
                  <a:cubicBezTo>
                    <a:pt x="538406" y="785696"/>
                    <a:pt x="531738" y="789506"/>
                    <a:pt x="525070" y="789506"/>
                  </a:cubicBezTo>
                  <a:lnTo>
                    <a:pt x="523166" y="789506"/>
                  </a:lnTo>
                  <a:cubicBezTo>
                    <a:pt x="515545" y="789506"/>
                    <a:pt x="508878" y="783791"/>
                    <a:pt x="507926" y="776171"/>
                  </a:cubicBezTo>
                  <a:lnTo>
                    <a:pt x="469825" y="571383"/>
                  </a:lnTo>
                  <a:lnTo>
                    <a:pt x="446013" y="643774"/>
                  </a:lnTo>
                  <a:cubicBezTo>
                    <a:pt x="444108" y="651393"/>
                    <a:pt x="437441" y="657109"/>
                    <a:pt x="429821" y="658061"/>
                  </a:cubicBezTo>
                  <a:lnTo>
                    <a:pt x="343143" y="658061"/>
                  </a:lnTo>
                  <a:lnTo>
                    <a:pt x="343143" y="619961"/>
                  </a:lnTo>
                  <a:lnTo>
                    <a:pt x="417438" y="619961"/>
                  </a:lnTo>
                  <a:lnTo>
                    <a:pt x="458396" y="499946"/>
                  </a:lnTo>
                  <a:cubicBezTo>
                    <a:pt x="461253" y="494231"/>
                    <a:pt x="466016" y="489468"/>
                    <a:pt x="471731" y="488516"/>
                  </a:cubicBezTo>
                  <a:close/>
                  <a:moveTo>
                    <a:pt x="547930" y="405648"/>
                  </a:moveTo>
                  <a:cubicBezTo>
                    <a:pt x="421248" y="405648"/>
                    <a:pt x="319330" y="507566"/>
                    <a:pt x="319330" y="634248"/>
                  </a:cubicBezTo>
                  <a:cubicBezTo>
                    <a:pt x="319330" y="760931"/>
                    <a:pt x="421248" y="862848"/>
                    <a:pt x="547930" y="862848"/>
                  </a:cubicBezTo>
                  <a:cubicBezTo>
                    <a:pt x="673660" y="862848"/>
                    <a:pt x="776530" y="759978"/>
                    <a:pt x="776530" y="634248"/>
                  </a:cubicBezTo>
                  <a:cubicBezTo>
                    <a:pt x="776530" y="507566"/>
                    <a:pt x="674613" y="405648"/>
                    <a:pt x="547930" y="405648"/>
                  </a:cubicBezTo>
                  <a:close/>
                  <a:moveTo>
                    <a:pt x="0" y="304800"/>
                  </a:moveTo>
                  <a:cubicBezTo>
                    <a:pt x="0" y="346710"/>
                    <a:pt x="120015" y="381000"/>
                    <a:pt x="266700" y="381000"/>
                  </a:cubicBezTo>
                  <a:cubicBezTo>
                    <a:pt x="413385" y="381000"/>
                    <a:pt x="533400" y="346710"/>
                    <a:pt x="533400" y="304800"/>
                  </a:cubicBezTo>
                  <a:lnTo>
                    <a:pt x="533400" y="347983"/>
                  </a:lnTo>
                  <a:lnTo>
                    <a:pt x="547930" y="346593"/>
                  </a:lnTo>
                  <a:cubicBezTo>
                    <a:pt x="706045" y="347546"/>
                    <a:pt x="834633" y="476133"/>
                    <a:pt x="833680" y="635201"/>
                  </a:cubicBezTo>
                  <a:cubicBezTo>
                    <a:pt x="833680" y="698066"/>
                    <a:pt x="812725" y="759026"/>
                    <a:pt x="774625" y="808556"/>
                  </a:cubicBezTo>
                  <a:lnTo>
                    <a:pt x="817488" y="850466"/>
                  </a:lnTo>
                  <a:cubicBezTo>
                    <a:pt x="838443" y="845703"/>
                    <a:pt x="861303" y="853323"/>
                    <a:pt x="876543" y="868563"/>
                  </a:cubicBezTo>
                  <a:lnTo>
                    <a:pt x="994653" y="987626"/>
                  </a:lnTo>
                  <a:cubicBezTo>
                    <a:pt x="1020370" y="1013343"/>
                    <a:pt x="1020370" y="1056206"/>
                    <a:pt x="994653" y="1081923"/>
                  </a:cubicBezTo>
                  <a:cubicBezTo>
                    <a:pt x="968935" y="1107641"/>
                    <a:pt x="926073" y="1107641"/>
                    <a:pt x="900355" y="1081923"/>
                  </a:cubicBezTo>
                  <a:lnTo>
                    <a:pt x="781293" y="962861"/>
                  </a:lnTo>
                  <a:cubicBezTo>
                    <a:pt x="766053" y="946668"/>
                    <a:pt x="759385" y="924761"/>
                    <a:pt x="763195" y="902853"/>
                  </a:cubicBezTo>
                  <a:lnTo>
                    <a:pt x="721285" y="860943"/>
                  </a:lnTo>
                  <a:cubicBezTo>
                    <a:pt x="670803" y="899043"/>
                    <a:pt x="608890" y="919998"/>
                    <a:pt x="546025" y="919998"/>
                  </a:cubicBezTo>
                  <a:cubicBezTo>
                    <a:pt x="427439" y="919284"/>
                    <a:pt x="325462" y="846775"/>
                    <a:pt x="282287" y="743860"/>
                  </a:cubicBezTo>
                  <a:lnTo>
                    <a:pt x="276003" y="723360"/>
                  </a:lnTo>
                  <a:lnTo>
                    <a:pt x="266700" y="723900"/>
                  </a:lnTo>
                  <a:cubicBezTo>
                    <a:pt x="120015" y="723900"/>
                    <a:pt x="0" y="689610"/>
                    <a:pt x="0" y="647700"/>
                  </a:cubicBezTo>
                  <a:lnTo>
                    <a:pt x="0" y="495300"/>
                  </a:lnTo>
                  <a:cubicBezTo>
                    <a:pt x="0" y="537210"/>
                    <a:pt x="120015" y="571500"/>
                    <a:pt x="266700" y="571500"/>
                  </a:cubicBezTo>
                  <a:lnTo>
                    <a:pt x="267424" y="571458"/>
                  </a:lnTo>
                  <a:lnTo>
                    <a:pt x="279668" y="532647"/>
                  </a:lnTo>
                  <a:lnTo>
                    <a:pt x="266700" y="533400"/>
                  </a:lnTo>
                  <a:cubicBezTo>
                    <a:pt x="120015" y="533400"/>
                    <a:pt x="0" y="499110"/>
                    <a:pt x="0" y="457200"/>
                  </a:cubicBezTo>
                  <a:close/>
                  <a:moveTo>
                    <a:pt x="457200" y="228600"/>
                  </a:moveTo>
                  <a:cubicBezTo>
                    <a:pt x="445770" y="228600"/>
                    <a:pt x="438150" y="236220"/>
                    <a:pt x="438150" y="247650"/>
                  </a:cubicBezTo>
                  <a:cubicBezTo>
                    <a:pt x="438150" y="259080"/>
                    <a:pt x="445770" y="266700"/>
                    <a:pt x="457200" y="266700"/>
                  </a:cubicBezTo>
                  <a:cubicBezTo>
                    <a:pt x="468630" y="266700"/>
                    <a:pt x="476250" y="259080"/>
                    <a:pt x="476250" y="247650"/>
                  </a:cubicBezTo>
                  <a:cubicBezTo>
                    <a:pt x="476250" y="236220"/>
                    <a:pt x="468630" y="228600"/>
                    <a:pt x="457200" y="228600"/>
                  </a:cubicBezTo>
                  <a:close/>
                  <a:moveTo>
                    <a:pt x="0" y="114300"/>
                  </a:moveTo>
                  <a:cubicBezTo>
                    <a:pt x="0" y="156210"/>
                    <a:pt x="120015" y="190500"/>
                    <a:pt x="266700" y="190500"/>
                  </a:cubicBezTo>
                  <a:cubicBezTo>
                    <a:pt x="413385" y="190500"/>
                    <a:pt x="533400" y="156210"/>
                    <a:pt x="533400" y="114300"/>
                  </a:cubicBezTo>
                  <a:lnTo>
                    <a:pt x="533400" y="266700"/>
                  </a:lnTo>
                  <a:cubicBezTo>
                    <a:pt x="533400" y="308610"/>
                    <a:pt x="413385" y="342900"/>
                    <a:pt x="266700" y="342900"/>
                  </a:cubicBezTo>
                  <a:cubicBezTo>
                    <a:pt x="120015" y="342900"/>
                    <a:pt x="0" y="308610"/>
                    <a:pt x="0" y="266700"/>
                  </a:cubicBezTo>
                  <a:close/>
                  <a:moveTo>
                    <a:pt x="266700" y="0"/>
                  </a:moveTo>
                  <a:cubicBezTo>
                    <a:pt x="413994" y="0"/>
                    <a:pt x="533400" y="34116"/>
                    <a:pt x="533400" y="76200"/>
                  </a:cubicBezTo>
                  <a:cubicBezTo>
                    <a:pt x="533400" y="118284"/>
                    <a:pt x="413994" y="152400"/>
                    <a:pt x="266700" y="152400"/>
                  </a:cubicBezTo>
                  <a:cubicBezTo>
                    <a:pt x="119406" y="152400"/>
                    <a:pt x="0" y="118284"/>
                    <a:pt x="0" y="76200"/>
                  </a:cubicBezTo>
                  <a:cubicBezTo>
                    <a:pt x="0" y="34116"/>
                    <a:pt x="119406" y="0"/>
                    <a:pt x="266700" y="0"/>
                  </a:cubicBezTo>
                  <a:close/>
                </a:path>
              </a:pathLst>
            </a:custGeom>
            <a:solidFill>
              <a:schemeClr val="accent5"/>
            </a:solidFill>
            <a:ln w="9525" cap="flat">
              <a:noFill/>
              <a:prstDash val="solid"/>
              <a:miter/>
            </a:ln>
          </p:spPr>
          <p:txBody>
            <a:bodyPr rtlCol="0" anchor="ctr"/>
            <a:lstStyle/>
            <a:p>
              <a:endParaRPr lang="ja-JP" altLang="en-US"/>
            </a:p>
          </p:txBody>
        </p:sp>
      </p:grpSp>
      <p:grpSp>
        <p:nvGrpSpPr>
          <p:cNvPr id="63" name="グループ化 62">
            <a:extLst>
              <a:ext uri="{FF2B5EF4-FFF2-40B4-BE49-F238E27FC236}">
                <a16:creationId xmlns:a16="http://schemas.microsoft.com/office/drawing/2014/main" id="{9B945294-0640-0CA3-6E65-3DB444B546FF}"/>
              </a:ext>
            </a:extLst>
          </p:cNvPr>
          <p:cNvGrpSpPr/>
          <p:nvPr/>
        </p:nvGrpSpPr>
        <p:grpSpPr>
          <a:xfrm>
            <a:off x="6537448" y="980728"/>
            <a:ext cx="2448000" cy="2448000"/>
            <a:chOff x="6393507" y="981075"/>
            <a:chExt cx="3023989" cy="3023989"/>
          </a:xfrm>
        </p:grpSpPr>
        <p:sp>
          <p:nvSpPr>
            <p:cNvPr id="13" name="楕円 12">
              <a:extLst>
                <a:ext uri="{FF2B5EF4-FFF2-40B4-BE49-F238E27FC236}">
                  <a16:creationId xmlns:a16="http://schemas.microsoft.com/office/drawing/2014/main" id="{3F19E258-F6D4-0DE6-0208-1765EA9EC269}"/>
                </a:ext>
              </a:extLst>
            </p:cNvPr>
            <p:cNvSpPr/>
            <p:nvPr/>
          </p:nvSpPr>
          <p:spPr>
            <a:xfrm>
              <a:off x="6393507" y="981075"/>
              <a:ext cx="3023989" cy="3023989"/>
            </a:xfrm>
            <a:prstGeom prst="ellipse">
              <a:avLst/>
            </a:prstGeom>
            <a:solidFill>
              <a:schemeClr val="accent4">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リーフォーム: 図形 42">
              <a:extLst>
                <a:ext uri="{FF2B5EF4-FFF2-40B4-BE49-F238E27FC236}">
                  <a16:creationId xmlns:a16="http://schemas.microsoft.com/office/drawing/2014/main" id="{1AF85BD4-1102-52D2-5923-14C79106A33C}"/>
                </a:ext>
              </a:extLst>
            </p:cNvPr>
            <p:cNvSpPr>
              <a:spLocks noChangeAspect="1"/>
            </p:cNvSpPr>
            <p:nvPr/>
          </p:nvSpPr>
          <p:spPr>
            <a:xfrm>
              <a:off x="7031262" y="1413069"/>
              <a:ext cx="1748479" cy="2160000"/>
            </a:xfrm>
            <a:custGeom>
              <a:avLst/>
              <a:gdLst>
                <a:gd name="connsiteX0" fmla="*/ 442960 w 609600"/>
                <a:gd name="connsiteY0" fmla="*/ 514351 h 753075"/>
                <a:gd name="connsiteX1" fmla="*/ 452485 w 609600"/>
                <a:gd name="connsiteY1" fmla="*/ 523876 h 753075"/>
                <a:gd name="connsiteX2" fmla="*/ 442960 w 609600"/>
                <a:gd name="connsiteY2" fmla="*/ 533401 h 753075"/>
                <a:gd name="connsiteX3" fmla="*/ 433435 w 609600"/>
                <a:gd name="connsiteY3" fmla="*/ 523876 h 753075"/>
                <a:gd name="connsiteX4" fmla="*/ 442960 w 609600"/>
                <a:gd name="connsiteY4" fmla="*/ 514351 h 753075"/>
                <a:gd name="connsiteX5" fmla="*/ 442960 w 609600"/>
                <a:gd name="connsiteY5" fmla="*/ 504825 h 753075"/>
                <a:gd name="connsiteX6" fmla="*/ 423910 w 609600"/>
                <a:gd name="connsiteY6" fmla="*/ 523875 h 753075"/>
                <a:gd name="connsiteX7" fmla="*/ 442960 w 609600"/>
                <a:gd name="connsiteY7" fmla="*/ 542925 h 753075"/>
                <a:gd name="connsiteX8" fmla="*/ 462010 w 609600"/>
                <a:gd name="connsiteY8" fmla="*/ 523875 h 753075"/>
                <a:gd name="connsiteX9" fmla="*/ 442960 w 609600"/>
                <a:gd name="connsiteY9" fmla="*/ 504825 h 753075"/>
                <a:gd name="connsiteX10" fmla="*/ 183966 w 609600"/>
                <a:gd name="connsiteY10" fmla="*/ 429540 h 753075"/>
                <a:gd name="connsiteX11" fmla="*/ 176213 w 609600"/>
                <a:gd name="connsiteY11" fmla="*/ 432273 h 753075"/>
                <a:gd name="connsiteX12" fmla="*/ 176213 w 609600"/>
                <a:gd name="connsiteY12" fmla="*/ 481251 h 753075"/>
                <a:gd name="connsiteX13" fmla="*/ 242888 w 609600"/>
                <a:gd name="connsiteY13" fmla="*/ 552450 h 753075"/>
                <a:gd name="connsiteX14" fmla="*/ 238125 w 609600"/>
                <a:gd name="connsiteY14" fmla="*/ 563023 h 753075"/>
                <a:gd name="connsiteX15" fmla="*/ 238125 w 609600"/>
                <a:gd name="connsiteY15" fmla="*/ 623888 h 753075"/>
                <a:gd name="connsiteX16" fmla="*/ 216037 w 609600"/>
                <a:gd name="connsiteY16" fmla="*/ 651653 h 753075"/>
                <a:gd name="connsiteX17" fmla="*/ 215527 w 609600"/>
                <a:gd name="connsiteY17" fmla="*/ 652278 h 753075"/>
                <a:gd name="connsiteX18" fmla="*/ 195376 w 609600"/>
                <a:gd name="connsiteY18" fmla="*/ 653759 h 753075"/>
                <a:gd name="connsiteX19" fmla="*/ 193895 w 609600"/>
                <a:gd name="connsiteY19" fmla="*/ 633608 h 753075"/>
                <a:gd name="connsiteX20" fmla="*/ 214046 w 609600"/>
                <a:gd name="connsiteY20" fmla="*/ 632127 h 753075"/>
                <a:gd name="connsiteX21" fmla="*/ 219075 w 609600"/>
                <a:gd name="connsiteY21" fmla="*/ 623888 h 753075"/>
                <a:gd name="connsiteX22" fmla="*/ 219075 w 609600"/>
                <a:gd name="connsiteY22" fmla="*/ 563023 h 753075"/>
                <a:gd name="connsiteX23" fmla="*/ 214313 w 609600"/>
                <a:gd name="connsiteY23" fmla="*/ 552450 h 753075"/>
                <a:gd name="connsiteX24" fmla="*/ 171450 w 609600"/>
                <a:gd name="connsiteY24" fmla="*/ 509588 h 753075"/>
                <a:gd name="connsiteX25" fmla="*/ 161925 w 609600"/>
                <a:gd name="connsiteY25" fmla="*/ 509588 h 753075"/>
                <a:gd name="connsiteX26" fmla="*/ 119063 w 609600"/>
                <a:gd name="connsiteY26" fmla="*/ 552450 h 753075"/>
                <a:gd name="connsiteX27" fmla="*/ 114300 w 609600"/>
                <a:gd name="connsiteY27" fmla="*/ 563023 h 753075"/>
                <a:gd name="connsiteX28" fmla="*/ 114300 w 609600"/>
                <a:gd name="connsiteY28" fmla="*/ 623888 h 753075"/>
                <a:gd name="connsiteX29" fmla="*/ 119339 w 609600"/>
                <a:gd name="connsiteY29" fmla="*/ 632127 h 753075"/>
                <a:gd name="connsiteX30" fmla="*/ 119964 w 609600"/>
                <a:gd name="connsiteY30" fmla="*/ 631617 h 753075"/>
                <a:gd name="connsiteX31" fmla="*/ 139999 w 609600"/>
                <a:gd name="connsiteY31" fmla="*/ 634233 h 753075"/>
                <a:gd name="connsiteX32" fmla="*/ 137384 w 609600"/>
                <a:gd name="connsiteY32" fmla="*/ 654269 h 753075"/>
                <a:gd name="connsiteX33" fmla="*/ 117348 w 609600"/>
                <a:gd name="connsiteY33" fmla="*/ 651653 h 753075"/>
                <a:gd name="connsiteX34" fmla="*/ 95250 w 609600"/>
                <a:gd name="connsiteY34" fmla="*/ 623888 h 753075"/>
                <a:gd name="connsiteX35" fmla="*/ 95250 w 609600"/>
                <a:gd name="connsiteY35" fmla="*/ 563023 h 753075"/>
                <a:gd name="connsiteX36" fmla="*/ 90488 w 609600"/>
                <a:gd name="connsiteY36" fmla="*/ 552450 h 753075"/>
                <a:gd name="connsiteX37" fmla="*/ 157163 w 609600"/>
                <a:gd name="connsiteY37" fmla="*/ 481222 h 753075"/>
                <a:gd name="connsiteX38" fmla="*/ 157163 w 609600"/>
                <a:gd name="connsiteY38" fmla="*/ 439179 h 753075"/>
                <a:gd name="connsiteX39" fmla="*/ 59693 w 609600"/>
                <a:gd name="connsiteY39" fmla="*/ 491023 h 753075"/>
                <a:gd name="connsiteX40" fmla="*/ 38100 w 609600"/>
                <a:gd name="connsiteY40" fmla="*/ 533829 h 753075"/>
                <a:gd name="connsiteX41" fmla="*/ 38100 w 609600"/>
                <a:gd name="connsiteY41" fmla="*/ 679561 h 753075"/>
                <a:gd name="connsiteX42" fmla="*/ 571500 w 609600"/>
                <a:gd name="connsiteY42" fmla="*/ 680142 h 753075"/>
                <a:gd name="connsiteX43" fmla="*/ 571500 w 609600"/>
                <a:gd name="connsiteY43" fmla="*/ 533400 h 753075"/>
                <a:gd name="connsiteX44" fmla="*/ 550174 w 609600"/>
                <a:gd name="connsiteY44" fmla="*/ 491252 h 753075"/>
                <a:gd name="connsiteX45" fmla="*/ 452466 w 609600"/>
                <a:gd name="connsiteY45" fmla="*/ 439217 h 753075"/>
                <a:gd name="connsiteX46" fmla="*/ 452466 w 609600"/>
                <a:gd name="connsiteY46" fmla="*/ 486528 h 753075"/>
                <a:gd name="connsiteX47" fmla="*/ 452352 w 609600"/>
                <a:gd name="connsiteY47" fmla="*/ 487128 h 753075"/>
                <a:gd name="connsiteX48" fmla="*/ 479867 w 609600"/>
                <a:gd name="connsiteY48" fmla="*/ 514643 h 753075"/>
                <a:gd name="connsiteX49" fmla="*/ 452352 w 609600"/>
                <a:gd name="connsiteY49" fmla="*/ 560969 h 753075"/>
                <a:gd name="connsiteX50" fmla="*/ 406025 w 609600"/>
                <a:gd name="connsiteY50" fmla="*/ 533454 h 753075"/>
                <a:gd name="connsiteX51" fmla="*/ 433540 w 609600"/>
                <a:gd name="connsiteY51" fmla="*/ 487128 h 753075"/>
                <a:gd name="connsiteX52" fmla="*/ 433416 w 609600"/>
                <a:gd name="connsiteY52" fmla="*/ 486528 h 753075"/>
                <a:gd name="connsiteX53" fmla="*/ 433416 w 609600"/>
                <a:gd name="connsiteY53" fmla="*/ 432340 h 753075"/>
                <a:gd name="connsiteX54" fmla="*/ 425577 w 609600"/>
                <a:gd name="connsiteY54" fmla="*/ 429578 h 753075"/>
                <a:gd name="connsiteX55" fmla="*/ 304800 w 609600"/>
                <a:gd name="connsiteY55" fmla="*/ 457200 h 753075"/>
                <a:gd name="connsiteX56" fmla="*/ 183966 w 609600"/>
                <a:gd name="connsiteY56" fmla="*/ 429540 h 753075"/>
                <a:gd name="connsiteX57" fmla="*/ 247650 w 609600"/>
                <a:gd name="connsiteY57" fmla="*/ 369761 h 753075"/>
                <a:gd name="connsiteX58" fmla="*/ 247650 w 609600"/>
                <a:gd name="connsiteY58" fmla="*/ 370713 h 753075"/>
                <a:gd name="connsiteX59" fmla="*/ 229048 w 609600"/>
                <a:gd name="connsiteY59" fmla="*/ 408346 h 753075"/>
                <a:gd name="connsiteX60" fmla="*/ 304800 w 609600"/>
                <a:gd name="connsiteY60" fmla="*/ 419100 h 753075"/>
                <a:gd name="connsiteX61" fmla="*/ 380514 w 609600"/>
                <a:gd name="connsiteY61" fmla="*/ 408385 h 753075"/>
                <a:gd name="connsiteX62" fmla="*/ 361950 w 609600"/>
                <a:gd name="connsiteY62" fmla="*/ 370742 h 753075"/>
                <a:gd name="connsiteX63" fmla="*/ 361950 w 609600"/>
                <a:gd name="connsiteY63" fmla="*/ 369789 h 753075"/>
                <a:gd name="connsiteX64" fmla="*/ 304800 w 609600"/>
                <a:gd name="connsiteY64" fmla="*/ 381000 h 753075"/>
                <a:gd name="connsiteX65" fmla="*/ 247650 w 609600"/>
                <a:gd name="connsiteY65" fmla="*/ 369761 h 753075"/>
                <a:gd name="connsiteX66" fmla="*/ 385191 w 609600"/>
                <a:gd name="connsiteY66" fmla="*/ 127435 h 753075"/>
                <a:gd name="connsiteX67" fmla="*/ 257747 w 609600"/>
                <a:gd name="connsiteY67" fmla="*/ 216646 h 753075"/>
                <a:gd name="connsiteX68" fmla="*/ 190500 w 609600"/>
                <a:gd name="connsiteY68" fmla="*/ 216646 h 753075"/>
                <a:gd name="connsiteX69" fmla="*/ 190500 w 609600"/>
                <a:gd name="connsiteY69" fmla="*/ 228600 h 753075"/>
                <a:gd name="connsiteX70" fmla="*/ 304800 w 609600"/>
                <a:gd name="connsiteY70" fmla="*/ 342900 h 753075"/>
                <a:gd name="connsiteX71" fmla="*/ 419100 w 609600"/>
                <a:gd name="connsiteY71" fmla="*/ 228600 h 753075"/>
                <a:gd name="connsiteX72" fmla="*/ 419100 w 609600"/>
                <a:gd name="connsiteY72" fmla="*/ 131559 h 753075"/>
                <a:gd name="connsiteX73" fmla="*/ 385191 w 609600"/>
                <a:gd name="connsiteY73" fmla="*/ 127435 h 753075"/>
                <a:gd name="connsiteX74" fmla="*/ 308724 w 609600"/>
                <a:gd name="connsiteY74" fmla="*/ 0 h 753075"/>
                <a:gd name="connsiteX75" fmla="*/ 338747 w 609600"/>
                <a:gd name="connsiteY75" fmla="*/ 2553 h 753075"/>
                <a:gd name="connsiteX76" fmla="*/ 352492 w 609600"/>
                <a:gd name="connsiteY76" fmla="*/ 11306 h 753075"/>
                <a:gd name="connsiteX77" fmla="*/ 363131 w 609600"/>
                <a:gd name="connsiteY77" fmla="*/ 25851 h 753075"/>
                <a:gd name="connsiteX78" fmla="*/ 372751 w 609600"/>
                <a:gd name="connsiteY78" fmla="*/ 19183 h 753075"/>
                <a:gd name="connsiteX79" fmla="*/ 386725 w 609600"/>
                <a:gd name="connsiteY79" fmla="*/ 17936 h 753075"/>
                <a:gd name="connsiteX80" fmla="*/ 486451 w 609600"/>
                <a:gd name="connsiteY80" fmla="*/ 162716 h 753075"/>
                <a:gd name="connsiteX81" fmla="*/ 482203 w 609600"/>
                <a:gd name="connsiteY81" fmla="*/ 189929 h 753075"/>
                <a:gd name="connsiteX82" fmla="*/ 456981 w 609600"/>
                <a:gd name="connsiteY82" fmla="*/ 233191 h 753075"/>
                <a:gd name="connsiteX83" fmla="*/ 400050 w 609600"/>
                <a:gd name="connsiteY83" fmla="*/ 347396 h 753075"/>
                <a:gd name="connsiteX84" fmla="*/ 400050 w 609600"/>
                <a:gd name="connsiteY84" fmla="*/ 370713 h 753075"/>
                <a:gd name="connsiteX85" fmla="*/ 405984 w 609600"/>
                <a:gd name="connsiteY85" fmla="*/ 379495 h 753075"/>
                <a:gd name="connsiteX86" fmla="*/ 452657 w 609600"/>
                <a:gd name="connsiteY86" fmla="*/ 398640 h 753075"/>
                <a:gd name="connsiteX87" fmla="*/ 574043 w 609600"/>
                <a:gd name="connsiteY87" fmla="*/ 461505 h 753075"/>
                <a:gd name="connsiteX88" fmla="*/ 609600 w 609600"/>
                <a:gd name="connsiteY88" fmla="*/ 533000 h 753075"/>
                <a:gd name="connsiteX89" fmla="*/ 609514 w 609600"/>
                <a:gd name="connsiteY89" fmla="*/ 700069 h 753075"/>
                <a:gd name="connsiteX90" fmla="*/ 601894 w 609600"/>
                <a:gd name="connsiteY90" fmla="*/ 705784 h 753075"/>
                <a:gd name="connsiteX91" fmla="*/ 307438 w 609600"/>
                <a:gd name="connsiteY91" fmla="*/ 753075 h 753075"/>
                <a:gd name="connsiteX92" fmla="*/ 8477 w 609600"/>
                <a:gd name="connsiteY92" fmla="*/ 706403 h 753075"/>
                <a:gd name="connsiteX93" fmla="*/ 0 w 609600"/>
                <a:gd name="connsiteY93" fmla="*/ 700745 h 753075"/>
                <a:gd name="connsiteX94" fmla="*/ 0 w 609600"/>
                <a:gd name="connsiteY94" fmla="*/ 533400 h 753075"/>
                <a:gd name="connsiteX95" fmla="*/ 35919 w 609600"/>
                <a:gd name="connsiteY95" fmla="*/ 461248 h 753075"/>
                <a:gd name="connsiteX96" fmla="*/ 156639 w 609600"/>
                <a:gd name="connsiteY96" fmla="*/ 398802 h 753075"/>
                <a:gd name="connsiteX97" fmla="*/ 203597 w 609600"/>
                <a:gd name="connsiteY97" fmla="*/ 379533 h 753075"/>
                <a:gd name="connsiteX98" fmla="*/ 209512 w 609600"/>
                <a:gd name="connsiteY98" fmla="*/ 370713 h 753075"/>
                <a:gd name="connsiteX99" fmla="*/ 209512 w 609600"/>
                <a:gd name="connsiteY99" fmla="*/ 347329 h 753075"/>
                <a:gd name="connsiteX100" fmla="*/ 152429 w 609600"/>
                <a:gd name="connsiteY100" fmla="*/ 228600 h 753075"/>
                <a:gd name="connsiteX101" fmla="*/ 152429 w 609600"/>
                <a:gd name="connsiteY101" fmla="*/ 216646 h 753075"/>
                <a:gd name="connsiteX102" fmla="*/ 104804 w 609600"/>
                <a:gd name="connsiteY102" fmla="*/ 216646 h 753075"/>
                <a:gd name="connsiteX103" fmla="*/ 132959 w 609600"/>
                <a:gd name="connsiteY103" fmla="*/ 147428 h 753075"/>
                <a:gd name="connsiteX104" fmla="*/ 133350 w 609600"/>
                <a:gd name="connsiteY104" fmla="*/ 145352 h 753075"/>
                <a:gd name="connsiteX105" fmla="*/ 308724 w 609600"/>
                <a:gd name="connsiteY105" fmla="*/ 0 h 75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609600" h="753075">
                  <a:moveTo>
                    <a:pt x="442960" y="514351"/>
                  </a:moveTo>
                  <a:cubicBezTo>
                    <a:pt x="448221" y="514351"/>
                    <a:pt x="452485" y="518615"/>
                    <a:pt x="452485" y="523876"/>
                  </a:cubicBezTo>
                  <a:cubicBezTo>
                    <a:pt x="452485" y="529137"/>
                    <a:pt x="448221" y="533401"/>
                    <a:pt x="442960" y="533401"/>
                  </a:cubicBezTo>
                  <a:cubicBezTo>
                    <a:pt x="437700" y="533401"/>
                    <a:pt x="433435" y="529137"/>
                    <a:pt x="433435" y="523876"/>
                  </a:cubicBezTo>
                  <a:cubicBezTo>
                    <a:pt x="433435" y="518615"/>
                    <a:pt x="437700" y="514351"/>
                    <a:pt x="442960" y="514351"/>
                  </a:cubicBezTo>
                  <a:close/>
                  <a:moveTo>
                    <a:pt x="442960" y="504825"/>
                  </a:moveTo>
                  <a:cubicBezTo>
                    <a:pt x="432439" y="504825"/>
                    <a:pt x="423910" y="513354"/>
                    <a:pt x="423910" y="523875"/>
                  </a:cubicBezTo>
                  <a:cubicBezTo>
                    <a:pt x="423910" y="534396"/>
                    <a:pt x="432439" y="542925"/>
                    <a:pt x="442960" y="542925"/>
                  </a:cubicBezTo>
                  <a:cubicBezTo>
                    <a:pt x="453481" y="542925"/>
                    <a:pt x="462010" y="534396"/>
                    <a:pt x="462010" y="523875"/>
                  </a:cubicBezTo>
                  <a:cubicBezTo>
                    <a:pt x="462010" y="513354"/>
                    <a:pt x="453481" y="504825"/>
                    <a:pt x="442960" y="504825"/>
                  </a:cubicBezTo>
                  <a:close/>
                  <a:moveTo>
                    <a:pt x="183966" y="429540"/>
                  </a:moveTo>
                  <a:cubicBezTo>
                    <a:pt x="181366" y="430435"/>
                    <a:pt x="178803" y="431321"/>
                    <a:pt x="176213" y="432273"/>
                  </a:cubicBezTo>
                  <a:lnTo>
                    <a:pt x="176213" y="481251"/>
                  </a:lnTo>
                  <a:cubicBezTo>
                    <a:pt x="213704" y="483756"/>
                    <a:pt x="242846" y="514876"/>
                    <a:pt x="242888" y="552450"/>
                  </a:cubicBezTo>
                  <a:cubicBezTo>
                    <a:pt x="242880" y="556493"/>
                    <a:pt x="241147" y="560339"/>
                    <a:pt x="238125" y="563023"/>
                  </a:cubicBezTo>
                  <a:lnTo>
                    <a:pt x="238125" y="623888"/>
                  </a:lnTo>
                  <a:cubicBezTo>
                    <a:pt x="238095" y="637146"/>
                    <a:pt x="228950" y="648643"/>
                    <a:pt x="216037" y="651653"/>
                  </a:cubicBezTo>
                  <a:cubicBezTo>
                    <a:pt x="215873" y="651866"/>
                    <a:pt x="215703" y="652074"/>
                    <a:pt x="215527" y="652278"/>
                  </a:cubicBezTo>
                  <a:cubicBezTo>
                    <a:pt x="210372" y="658252"/>
                    <a:pt x="201350" y="658915"/>
                    <a:pt x="195376" y="653759"/>
                  </a:cubicBezTo>
                  <a:cubicBezTo>
                    <a:pt x="189403" y="648604"/>
                    <a:pt x="188739" y="639582"/>
                    <a:pt x="193895" y="633608"/>
                  </a:cubicBezTo>
                  <a:cubicBezTo>
                    <a:pt x="199051" y="627635"/>
                    <a:pt x="208072" y="626971"/>
                    <a:pt x="214046" y="632127"/>
                  </a:cubicBezTo>
                  <a:cubicBezTo>
                    <a:pt x="217109" y="630513"/>
                    <a:pt x="219040" y="627349"/>
                    <a:pt x="219075" y="623888"/>
                  </a:cubicBezTo>
                  <a:lnTo>
                    <a:pt x="219075" y="563023"/>
                  </a:lnTo>
                  <a:cubicBezTo>
                    <a:pt x="216057" y="560336"/>
                    <a:pt x="214325" y="556492"/>
                    <a:pt x="214313" y="552450"/>
                  </a:cubicBezTo>
                  <a:cubicBezTo>
                    <a:pt x="214313" y="528778"/>
                    <a:pt x="195122" y="509588"/>
                    <a:pt x="171450" y="509588"/>
                  </a:cubicBezTo>
                  <a:lnTo>
                    <a:pt x="161925" y="509588"/>
                  </a:lnTo>
                  <a:cubicBezTo>
                    <a:pt x="138253" y="509588"/>
                    <a:pt x="119063" y="528778"/>
                    <a:pt x="119063" y="552450"/>
                  </a:cubicBezTo>
                  <a:cubicBezTo>
                    <a:pt x="119055" y="556493"/>
                    <a:pt x="117322" y="560339"/>
                    <a:pt x="114300" y="563023"/>
                  </a:cubicBezTo>
                  <a:lnTo>
                    <a:pt x="114300" y="623888"/>
                  </a:lnTo>
                  <a:cubicBezTo>
                    <a:pt x="114339" y="627351"/>
                    <a:pt x="116274" y="630514"/>
                    <a:pt x="119339" y="632127"/>
                  </a:cubicBezTo>
                  <a:cubicBezTo>
                    <a:pt x="119543" y="631952"/>
                    <a:pt x="119750" y="631781"/>
                    <a:pt x="119964" y="631617"/>
                  </a:cubicBezTo>
                  <a:cubicBezTo>
                    <a:pt x="126219" y="626807"/>
                    <a:pt x="135189" y="627979"/>
                    <a:pt x="139999" y="634233"/>
                  </a:cubicBezTo>
                  <a:cubicBezTo>
                    <a:pt x="144810" y="640488"/>
                    <a:pt x="143639" y="649458"/>
                    <a:pt x="137384" y="654269"/>
                  </a:cubicBezTo>
                  <a:cubicBezTo>
                    <a:pt x="131129" y="659079"/>
                    <a:pt x="122158" y="657908"/>
                    <a:pt x="117348" y="651653"/>
                  </a:cubicBezTo>
                  <a:cubicBezTo>
                    <a:pt x="104431" y="648647"/>
                    <a:pt x="95280" y="637149"/>
                    <a:pt x="95250" y="623888"/>
                  </a:cubicBezTo>
                  <a:lnTo>
                    <a:pt x="95250" y="563023"/>
                  </a:lnTo>
                  <a:cubicBezTo>
                    <a:pt x="92232" y="560336"/>
                    <a:pt x="90500" y="556492"/>
                    <a:pt x="90488" y="552450"/>
                  </a:cubicBezTo>
                  <a:cubicBezTo>
                    <a:pt x="90514" y="514865"/>
                    <a:pt x="119661" y="483728"/>
                    <a:pt x="157163" y="481222"/>
                  </a:cubicBezTo>
                  <a:lnTo>
                    <a:pt x="157163" y="439179"/>
                  </a:lnTo>
                  <a:cubicBezTo>
                    <a:pt x="122061" y="451024"/>
                    <a:pt x="89135" y="468538"/>
                    <a:pt x="59693" y="491023"/>
                  </a:cubicBezTo>
                  <a:cubicBezTo>
                    <a:pt x="46392" y="501292"/>
                    <a:pt x="38454" y="517030"/>
                    <a:pt x="38100" y="533829"/>
                  </a:cubicBezTo>
                  <a:lnTo>
                    <a:pt x="38100" y="679561"/>
                  </a:lnTo>
                  <a:cubicBezTo>
                    <a:pt x="130607" y="725805"/>
                    <a:pt x="486937" y="726148"/>
                    <a:pt x="571500" y="680142"/>
                  </a:cubicBezTo>
                  <a:lnTo>
                    <a:pt x="571500" y="533400"/>
                  </a:lnTo>
                  <a:cubicBezTo>
                    <a:pt x="571078" y="516862"/>
                    <a:pt x="563249" y="501389"/>
                    <a:pt x="550174" y="491252"/>
                  </a:cubicBezTo>
                  <a:cubicBezTo>
                    <a:pt x="520666" y="468685"/>
                    <a:pt x="487659" y="451107"/>
                    <a:pt x="452466" y="439217"/>
                  </a:cubicBezTo>
                  <a:lnTo>
                    <a:pt x="452466" y="486528"/>
                  </a:lnTo>
                  <a:cubicBezTo>
                    <a:pt x="452466" y="486737"/>
                    <a:pt x="452352" y="486918"/>
                    <a:pt x="452352" y="487128"/>
                  </a:cubicBezTo>
                  <a:cubicBezTo>
                    <a:pt x="465869" y="490571"/>
                    <a:pt x="476423" y="501126"/>
                    <a:pt x="479867" y="514643"/>
                  </a:cubicBezTo>
                  <a:cubicBezTo>
                    <a:pt x="485062" y="535033"/>
                    <a:pt x="472743" y="555774"/>
                    <a:pt x="452352" y="560969"/>
                  </a:cubicBezTo>
                  <a:cubicBezTo>
                    <a:pt x="431961" y="566164"/>
                    <a:pt x="411220" y="553845"/>
                    <a:pt x="406025" y="533454"/>
                  </a:cubicBezTo>
                  <a:cubicBezTo>
                    <a:pt x="400830" y="513063"/>
                    <a:pt x="413149" y="492323"/>
                    <a:pt x="433540" y="487128"/>
                  </a:cubicBezTo>
                  <a:cubicBezTo>
                    <a:pt x="433530" y="486918"/>
                    <a:pt x="433416" y="486747"/>
                    <a:pt x="433416" y="486528"/>
                  </a:cubicBezTo>
                  <a:lnTo>
                    <a:pt x="433416" y="432340"/>
                  </a:lnTo>
                  <a:cubicBezTo>
                    <a:pt x="430806" y="431416"/>
                    <a:pt x="428206" y="430530"/>
                    <a:pt x="425577" y="429578"/>
                  </a:cubicBezTo>
                  <a:cubicBezTo>
                    <a:pt x="397650" y="446989"/>
                    <a:pt x="353597" y="457200"/>
                    <a:pt x="304800" y="457200"/>
                  </a:cubicBezTo>
                  <a:cubicBezTo>
                    <a:pt x="256003" y="457200"/>
                    <a:pt x="211931" y="446980"/>
                    <a:pt x="183966" y="429540"/>
                  </a:cubicBezTo>
                  <a:close/>
                  <a:moveTo>
                    <a:pt x="247650" y="369761"/>
                  </a:moveTo>
                  <a:lnTo>
                    <a:pt x="247650" y="370713"/>
                  </a:lnTo>
                  <a:cubicBezTo>
                    <a:pt x="247645" y="385469"/>
                    <a:pt x="240769" y="399381"/>
                    <a:pt x="229048" y="408346"/>
                  </a:cubicBezTo>
                  <a:cubicBezTo>
                    <a:pt x="253610" y="415742"/>
                    <a:pt x="279151" y="419367"/>
                    <a:pt x="304800" y="419100"/>
                  </a:cubicBezTo>
                  <a:cubicBezTo>
                    <a:pt x="330435" y="419379"/>
                    <a:pt x="355964" y="415766"/>
                    <a:pt x="380514" y="408385"/>
                  </a:cubicBezTo>
                  <a:cubicBezTo>
                    <a:pt x="368799" y="399415"/>
                    <a:pt x="361935" y="385496"/>
                    <a:pt x="361950" y="370742"/>
                  </a:cubicBezTo>
                  <a:lnTo>
                    <a:pt x="361950" y="369789"/>
                  </a:lnTo>
                  <a:cubicBezTo>
                    <a:pt x="343804" y="377186"/>
                    <a:pt x="324396" y="380994"/>
                    <a:pt x="304800" y="381000"/>
                  </a:cubicBezTo>
                  <a:cubicBezTo>
                    <a:pt x="285202" y="380990"/>
                    <a:pt x="265792" y="377173"/>
                    <a:pt x="247650" y="369761"/>
                  </a:cubicBezTo>
                  <a:close/>
                  <a:moveTo>
                    <a:pt x="385191" y="127435"/>
                  </a:moveTo>
                  <a:cubicBezTo>
                    <a:pt x="342348" y="138608"/>
                    <a:pt x="355664" y="216646"/>
                    <a:pt x="257747" y="216646"/>
                  </a:cubicBezTo>
                  <a:lnTo>
                    <a:pt x="190500" y="216646"/>
                  </a:lnTo>
                  <a:lnTo>
                    <a:pt x="190500" y="228600"/>
                  </a:lnTo>
                  <a:cubicBezTo>
                    <a:pt x="190500" y="291726"/>
                    <a:pt x="241674" y="342900"/>
                    <a:pt x="304800" y="342900"/>
                  </a:cubicBezTo>
                  <a:cubicBezTo>
                    <a:pt x="367926" y="342900"/>
                    <a:pt x="419100" y="291726"/>
                    <a:pt x="419100" y="228600"/>
                  </a:cubicBezTo>
                  <a:lnTo>
                    <a:pt x="419100" y="131559"/>
                  </a:lnTo>
                  <a:cubicBezTo>
                    <a:pt x="408497" y="126706"/>
                    <a:pt x="396649" y="125264"/>
                    <a:pt x="385191" y="127435"/>
                  </a:cubicBezTo>
                  <a:close/>
                  <a:moveTo>
                    <a:pt x="308724" y="0"/>
                  </a:moveTo>
                  <a:cubicBezTo>
                    <a:pt x="318787" y="-12"/>
                    <a:pt x="328832" y="842"/>
                    <a:pt x="338747" y="2553"/>
                  </a:cubicBezTo>
                  <a:cubicBezTo>
                    <a:pt x="344291" y="3578"/>
                    <a:pt x="349219" y="6717"/>
                    <a:pt x="352492" y="11306"/>
                  </a:cubicBezTo>
                  <a:lnTo>
                    <a:pt x="363131" y="25851"/>
                  </a:lnTo>
                  <a:lnTo>
                    <a:pt x="372751" y="19183"/>
                  </a:lnTo>
                  <a:cubicBezTo>
                    <a:pt x="376844" y="16280"/>
                    <a:pt x="382182" y="15804"/>
                    <a:pt x="386725" y="17936"/>
                  </a:cubicBezTo>
                  <a:cubicBezTo>
                    <a:pt x="443078" y="45342"/>
                    <a:pt x="480931" y="100295"/>
                    <a:pt x="486451" y="162716"/>
                  </a:cubicBezTo>
                  <a:cubicBezTo>
                    <a:pt x="487296" y="171998"/>
                    <a:pt x="485837" y="181346"/>
                    <a:pt x="482203" y="189929"/>
                  </a:cubicBezTo>
                  <a:lnTo>
                    <a:pt x="456981" y="233191"/>
                  </a:lnTo>
                  <a:cubicBezTo>
                    <a:pt x="455668" y="277766"/>
                    <a:pt x="434855" y="319517"/>
                    <a:pt x="400050" y="347396"/>
                  </a:cubicBezTo>
                  <a:lnTo>
                    <a:pt x="400050" y="370713"/>
                  </a:lnTo>
                  <a:cubicBezTo>
                    <a:pt x="400066" y="374573"/>
                    <a:pt x="402409" y="378041"/>
                    <a:pt x="405984" y="379495"/>
                  </a:cubicBezTo>
                  <a:lnTo>
                    <a:pt x="452657" y="398640"/>
                  </a:lnTo>
                  <a:cubicBezTo>
                    <a:pt x="496586" y="414385"/>
                    <a:pt x="538439" y="432378"/>
                    <a:pt x="574043" y="461505"/>
                  </a:cubicBezTo>
                  <a:cubicBezTo>
                    <a:pt x="596037" y="478783"/>
                    <a:pt x="609093" y="505037"/>
                    <a:pt x="609600" y="533000"/>
                  </a:cubicBezTo>
                  <a:lnTo>
                    <a:pt x="609514" y="700069"/>
                  </a:lnTo>
                  <a:lnTo>
                    <a:pt x="601894" y="705784"/>
                  </a:lnTo>
                  <a:cubicBezTo>
                    <a:pt x="559908" y="737283"/>
                    <a:pt x="434121" y="753075"/>
                    <a:pt x="307438" y="753075"/>
                  </a:cubicBezTo>
                  <a:cubicBezTo>
                    <a:pt x="181766" y="753075"/>
                    <a:pt x="55207" y="737559"/>
                    <a:pt x="8477" y="706403"/>
                  </a:cubicBezTo>
                  <a:lnTo>
                    <a:pt x="0" y="700745"/>
                  </a:lnTo>
                  <a:lnTo>
                    <a:pt x="0" y="533400"/>
                  </a:lnTo>
                  <a:cubicBezTo>
                    <a:pt x="456" y="505158"/>
                    <a:pt x="13659" y="478636"/>
                    <a:pt x="35919" y="461248"/>
                  </a:cubicBezTo>
                  <a:cubicBezTo>
                    <a:pt x="71161" y="432416"/>
                    <a:pt x="112824" y="414481"/>
                    <a:pt x="156639" y="398802"/>
                  </a:cubicBezTo>
                  <a:lnTo>
                    <a:pt x="203597" y="379533"/>
                  </a:lnTo>
                  <a:cubicBezTo>
                    <a:pt x="207176" y="378067"/>
                    <a:pt x="209514" y="374581"/>
                    <a:pt x="209512" y="370713"/>
                  </a:cubicBezTo>
                  <a:lnTo>
                    <a:pt x="209512" y="347329"/>
                  </a:lnTo>
                  <a:cubicBezTo>
                    <a:pt x="173444" y="318473"/>
                    <a:pt x="152442" y="274791"/>
                    <a:pt x="152429" y="228600"/>
                  </a:cubicBezTo>
                  <a:lnTo>
                    <a:pt x="152429" y="216646"/>
                  </a:lnTo>
                  <a:lnTo>
                    <a:pt x="104804" y="216646"/>
                  </a:lnTo>
                  <a:cubicBezTo>
                    <a:pt x="118761" y="195708"/>
                    <a:pt x="128338" y="172164"/>
                    <a:pt x="132959" y="147428"/>
                  </a:cubicBezTo>
                  <a:lnTo>
                    <a:pt x="133350" y="145352"/>
                  </a:lnTo>
                  <a:cubicBezTo>
                    <a:pt x="149271" y="61046"/>
                    <a:pt x="222928" y="-2"/>
                    <a:pt x="308724" y="0"/>
                  </a:cubicBezTo>
                  <a:close/>
                </a:path>
              </a:pathLst>
            </a:custGeom>
            <a:solidFill>
              <a:schemeClr val="accent4"/>
            </a:solidFill>
            <a:ln w="9525" cap="flat">
              <a:noFill/>
              <a:prstDash val="solid"/>
              <a:miter/>
            </a:ln>
          </p:spPr>
          <p:txBody>
            <a:bodyPr rtlCol="0" anchor="ctr"/>
            <a:lstStyle/>
            <a:p>
              <a:endParaRPr lang="ja-JP" altLang="en-US"/>
            </a:p>
          </p:txBody>
        </p:sp>
      </p:grpSp>
      <p:grpSp>
        <p:nvGrpSpPr>
          <p:cNvPr id="64" name="グループ化 63">
            <a:extLst>
              <a:ext uri="{FF2B5EF4-FFF2-40B4-BE49-F238E27FC236}">
                <a16:creationId xmlns:a16="http://schemas.microsoft.com/office/drawing/2014/main" id="{F1EF15C6-A285-94DD-BFC4-CB0AEDB7B192}"/>
              </a:ext>
            </a:extLst>
          </p:cNvPr>
          <p:cNvGrpSpPr/>
          <p:nvPr/>
        </p:nvGrpSpPr>
        <p:grpSpPr>
          <a:xfrm>
            <a:off x="3729136" y="980728"/>
            <a:ext cx="2448000" cy="2448000"/>
            <a:chOff x="3441228" y="981075"/>
            <a:chExt cx="3023989" cy="3023989"/>
          </a:xfrm>
        </p:grpSpPr>
        <p:sp>
          <p:nvSpPr>
            <p:cNvPr id="12" name="楕円 11">
              <a:extLst>
                <a:ext uri="{FF2B5EF4-FFF2-40B4-BE49-F238E27FC236}">
                  <a16:creationId xmlns:a16="http://schemas.microsoft.com/office/drawing/2014/main" id="{B4950D3C-AC0A-3044-496D-CC427EE0E06C}"/>
                </a:ext>
              </a:extLst>
            </p:cNvPr>
            <p:cNvSpPr/>
            <p:nvPr/>
          </p:nvSpPr>
          <p:spPr>
            <a:xfrm>
              <a:off x="3441228" y="981075"/>
              <a:ext cx="3023989" cy="3023989"/>
            </a:xfrm>
            <a:prstGeom prst="ellipse">
              <a:avLst/>
            </a:prstGeom>
            <a:solidFill>
              <a:schemeClr val="accent3">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0" name="グループ化 59">
              <a:extLst>
                <a:ext uri="{FF2B5EF4-FFF2-40B4-BE49-F238E27FC236}">
                  <a16:creationId xmlns:a16="http://schemas.microsoft.com/office/drawing/2014/main" id="{9BC37F89-DB0F-BE61-6457-617769E25A14}"/>
                </a:ext>
              </a:extLst>
            </p:cNvPr>
            <p:cNvGrpSpPr>
              <a:grpSpLocks noChangeAspect="1"/>
            </p:cNvGrpSpPr>
            <p:nvPr/>
          </p:nvGrpSpPr>
          <p:grpSpPr>
            <a:xfrm>
              <a:off x="3873222" y="1485210"/>
              <a:ext cx="2160000" cy="2015719"/>
              <a:chOff x="361270" y="4200887"/>
              <a:chExt cx="1479493" cy="1380673"/>
            </a:xfrm>
            <a:solidFill>
              <a:schemeClr val="accent3"/>
            </a:solidFill>
          </p:grpSpPr>
          <p:sp>
            <p:nvSpPr>
              <p:cNvPr id="36" name="フリーフォーム: 図形 35">
                <a:extLst>
                  <a:ext uri="{FF2B5EF4-FFF2-40B4-BE49-F238E27FC236}">
                    <a16:creationId xmlns:a16="http://schemas.microsoft.com/office/drawing/2014/main" id="{E6E26EAB-BAC8-87E9-AED2-E16D1C2A28EE}"/>
                  </a:ext>
                </a:extLst>
              </p:cNvPr>
              <p:cNvSpPr>
                <a:spLocks noChangeAspect="1"/>
              </p:cNvSpPr>
              <p:nvPr/>
            </p:nvSpPr>
            <p:spPr>
              <a:xfrm>
                <a:off x="1135829" y="4200887"/>
                <a:ext cx="704934" cy="703897"/>
              </a:xfrm>
              <a:custGeom>
                <a:avLst/>
                <a:gdLst>
                  <a:gd name="connsiteX0" fmla="*/ 324554 w 704934"/>
                  <a:gd name="connsiteY0" fmla="*/ 476250 h 703897"/>
                  <a:gd name="connsiteX1" fmla="*/ 339793 w 704934"/>
                  <a:gd name="connsiteY1" fmla="*/ 487680 h 703897"/>
                  <a:gd name="connsiteX2" fmla="*/ 356939 w 704934"/>
                  <a:gd name="connsiteY2" fmla="*/ 539115 h 703897"/>
                  <a:gd name="connsiteX3" fmla="*/ 371226 w 704934"/>
                  <a:gd name="connsiteY3" fmla="*/ 549592 h 703897"/>
                  <a:gd name="connsiteX4" fmla="*/ 423614 w 704934"/>
                  <a:gd name="connsiteY4" fmla="*/ 549592 h 703897"/>
                  <a:gd name="connsiteX5" fmla="*/ 437901 w 704934"/>
                  <a:gd name="connsiteY5" fmla="*/ 560070 h 703897"/>
                  <a:gd name="connsiteX6" fmla="*/ 433139 w 704934"/>
                  <a:gd name="connsiteY6" fmla="*/ 577215 h 703897"/>
                  <a:gd name="connsiteX7" fmla="*/ 391229 w 704934"/>
                  <a:gd name="connsiteY7" fmla="*/ 613410 h 703897"/>
                  <a:gd name="connsiteX8" fmla="*/ 386466 w 704934"/>
                  <a:gd name="connsiteY8" fmla="*/ 629602 h 703897"/>
                  <a:gd name="connsiteX9" fmla="*/ 402659 w 704934"/>
                  <a:gd name="connsiteY9" fmla="*/ 683895 h 703897"/>
                  <a:gd name="connsiteX10" fmla="*/ 396943 w 704934"/>
                  <a:gd name="connsiteY10" fmla="*/ 701040 h 703897"/>
                  <a:gd name="connsiteX11" fmla="*/ 378846 w 704934"/>
                  <a:gd name="connsiteY11" fmla="*/ 701040 h 703897"/>
                  <a:gd name="connsiteX12" fmla="*/ 333126 w 704934"/>
                  <a:gd name="connsiteY12" fmla="*/ 668655 h 703897"/>
                  <a:gd name="connsiteX13" fmla="*/ 315029 w 704934"/>
                  <a:gd name="connsiteY13" fmla="*/ 668655 h 703897"/>
                  <a:gd name="connsiteX14" fmla="*/ 269309 w 704934"/>
                  <a:gd name="connsiteY14" fmla="*/ 701040 h 703897"/>
                  <a:gd name="connsiteX15" fmla="*/ 251211 w 704934"/>
                  <a:gd name="connsiteY15" fmla="*/ 701040 h 703897"/>
                  <a:gd name="connsiteX16" fmla="*/ 245496 w 704934"/>
                  <a:gd name="connsiteY16" fmla="*/ 683895 h 703897"/>
                  <a:gd name="connsiteX17" fmla="*/ 261689 w 704934"/>
                  <a:gd name="connsiteY17" fmla="*/ 629602 h 703897"/>
                  <a:gd name="connsiteX18" fmla="*/ 261689 w 704934"/>
                  <a:gd name="connsiteY18" fmla="*/ 621030 h 703897"/>
                  <a:gd name="connsiteX19" fmla="*/ 256926 w 704934"/>
                  <a:gd name="connsiteY19" fmla="*/ 613410 h 703897"/>
                  <a:gd name="connsiteX20" fmla="*/ 234066 w 704934"/>
                  <a:gd name="connsiteY20" fmla="*/ 592455 h 703897"/>
                  <a:gd name="connsiteX21" fmla="*/ 215968 w 704934"/>
                  <a:gd name="connsiteY21" fmla="*/ 576263 h 703897"/>
                  <a:gd name="connsiteX22" fmla="*/ 211206 w 704934"/>
                  <a:gd name="connsiteY22" fmla="*/ 559117 h 703897"/>
                  <a:gd name="connsiteX23" fmla="*/ 225493 w 704934"/>
                  <a:gd name="connsiteY23" fmla="*/ 548640 h 703897"/>
                  <a:gd name="connsiteX24" fmla="*/ 277881 w 704934"/>
                  <a:gd name="connsiteY24" fmla="*/ 548640 h 703897"/>
                  <a:gd name="connsiteX25" fmla="*/ 292168 w 704934"/>
                  <a:gd name="connsiteY25" fmla="*/ 538163 h 703897"/>
                  <a:gd name="connsiteX26" fmla="*/ 309314 w 704934"/>
                  <a:gd name="connsiteY26" fmla="*/ 486727 h 703897"/>
                  <a:gd name="connsiteX27" fmla="*/ 324554 w 704934"/>
                  <a:gd name="connsiteY27" fmla="*/ 476250 h 703897"/>
                  <a:gd name="connsiteX28" fmla="*/ 553154 w 704934"/>
                  <a:gd name="connsiteY28" fmla="*/ 171450 h 703897"/>
                  <a:gd name="connsiteX29" fmla="*/ 573156 w 704934"/>
                  <a:gd name="connsiteY29" fmla="*/ 185738 h 703897"/>
                  <a:gd name="connsiteX30" fmla="*/ 595064 w 704934"/>
                  <a:gd name="connsiteY30" fmla="*/ 254318 h 703897"/>
                  <a:gd name="connsiteX31" fmla="*/ 615066 w 704934"/>
                  <a:gd name="connsiteY31" fmla="*/ 268605 h 703897"/>
                  <a:gd name="connsiteX32" fmla="*/ 684599 w 704934"/>
                  <a:gd name="connsiteY32" fmla="*/ 268605 h 703897"/>
                  <a:gd name="connsiteX33" fmla="*/ 703649 w 704934"/>
                  <a:gd name="connsiteY33" fmla="*/ 282893 h 703897"/>
                  <a:gd name="connsiteX34" fmla="*/ 697934 w 704934"/>
                  <a:gd name="connsiteY34" fmla="*/ 305752 h 703897"/>
                  <a:gd name="connsiteX35" fmla="*/ 643641 w 704934"/>
                  <a:gd name="connsiteY35" fmla="*/ 354330 h 703897"/>
                  <a:gd name="connsiteX36" fmla="*/ 636974 w 704934"/>
                  <a:gd name="connsiteY36" fmla="*/ 376238 h 703897"/>
                  <a:gd name="connsiteX37" fmla="*/ 657929 w 704934"/>
                  <a:gd name="connsiteY37" fmla="*/ 447675 h 703897"/>
                  <a:gd name="connsiteX38" fmla="*/ 650309 w 704934"/>
                  <a:gd name="connsiteY38" fmla="*/ 471488 h 703897"/>
                  <a:gd name="connsiteX39" fmla="*/ 625544 w 704934"/>
                  <a:gd name="connsiteY39" fmla="*/ 471488 h 703897"/>
                  <a:gd name="connsiteX40" fmla="*/ 564584 w 704934"/>
                  <a:gd name="connsiteY40" fmla="*/ 428625 h 703897"/>
                  <a:gd name="connsiteX41" fmla="*/ 540771 w 704934"/>
                  <a:gd name="connsiteY41" fmla="*/ 428625 h 703897"/>
                  <a:gd name="connsiteX42" fmla="*/ 479811 w 704934"/>
                  <a:gd name="connsiteY42" fmla="*/ 471488 h 703897"/>
                  <a:gd name="connsiteX43" fmla="*/ 455999 w 704934"/>
                  <a:gd name="connsiteY43" fmla="*/ 471488 h 703897"/>
                  <a:gd name="connsiteX44" fmla="*/ 448379 w 704934"/>
                  <a:gd name="connsiteY44" fmla="*/ 448628 h 703897"/>
                  <a:gd name="connsiteX45" fmla="*/ 471239 w 704934"/>
                  <a:gd name="connsiteY45" fmla="*/ 378143 h 703897"/>
                  <a:gd name="connsiteX46" fmla="*/ 471239 w 704934"/>
                  <a:gd name="connsiteY46" fmla="*/ 365760 h 703897"/>
                  <a:gd name="connsiteX47" fmla="*/ 464571 w 704934"/>
                  <a:gd name="connsiteY47" fmla="*/ 355283 h 703897"/>
                  <a:gd name="connsiteX48" fmla="*/ 433139 w 704934"/>
                  <a:gd name="connsiteY48" fmla="*/ 327660 h 703897"/>
                  <a:gd name="connsiteX49" fmla="*/ 408374 w 704934"/>
                  <a:gd name="connsiteY49" fmla="*/ 305752 h 703897"/>
                  <a:gd name="connsiteX50" fmla="*/ 402659 w 704934"/>
                  <a:gd name="connsiteY50" fmla="*/ 282893 h 703897"/>
                  <a:gd name="connsiteX51" fmla="*/ 421709 w 704934"/>
                  <a:gd name="connsiteY51" fmla="*/ 268605 h 703897"/>
                  <a:gd name="connsiteX52" fmla="*/ 491241 w 704934"/>
                  <a:gd name="connsiteY52" fmla="*/ 268605 h 703897"/>
                  <a:gd name="connsiteX53" fmla="*/ 511244 w 704934"/>
                  <a:gd name="connsiteY53" fmla="*/ 254318 h 703897"/>
                  <a:gd name="connsiteX54" fmla="*/ 533151 w 704934"/>
                  <a:gd name="connsiteY54" fmla="*/ 185738 h 703897"/>
                  <a:gd name="connsiteX55" fmla="*/ 553154 w 704934"/>
                  <a:gd name="connsiteY55" fmla="*/ 171450 h 703897"/>
                  <a:gd name="connsiteX56" fmla="*/ 191203 w 704934"/>
                  <a:gd name="connsiteY56" fmla="*/ 0 h 703897"/>
                  <a:gd name="connsiteX57" fmla="*/ 215968 w 704934"/>
                  <a:gd name="connsiteY57" fmla="*/ 18097 h 703897"/>
                  <a:gd name="connsiteX58" fmla="*/ 243591 w 704934"/>
                  <a:gd name="connsiteY58" fmla="*/ 102870 h 703897"/>
                  <a:gd name="connsiteX59" fmla="*/ 268356 w 704934"/>
                  <a:gd name="connsiteY59" fmla="*/ 120968 h 703897"/>
                  <a:gd name="connsiteX60" fmla="*/ 355986 w 704934"/>
                  <a:gd name="connsiteY60" fmla="*/ 120968 h 703897"/>
                  <a:gd name="connsiteX61" fmla="*/ 380751 w 704934"/>
                  <a:gd name="connsiteY61" fmla="*/ 138113 h 703897"/>
                  <a:gd name="connsiteX62" fmla="*/ 373131 w 704934"/>
                  <a:gd name="connsiteY62" fmla="*/ 167640 h 703897"/>
                  <a:gd name="connsiteX63" fmla="*/ 303598 w 704934"/>
                  <a:gd name="connsiteY63" fmla="*/ 229552 h 703897"/>
                  <a:gd name="connsiteX64" fmla="*/ 295978 w 704934"/>
                  <a:gd name="connsiteY64" fmla="*/ 257175 h 703897"/>
                  <a:gd name="connsiteX65" fmla="*/ 321696 w 704934"/>
                  <a:gd name="connsiteY65" fmla="*/ 346710 h 703897"/>
                  <a:gd name="connsiteX66" fmla="*/ 312171 w 704934"/>
                  <a:gd name="connsiteY66" fmla="*/ 375285 h 703897"/>
                  <a:gd name="connsiteX67" fmla="*/ 281691 w 704934"/>
                  <a:gd name="connsiteY67" fmla="*/ 376238 h 703897"/>
                  <a:gd name="connsiteX68" fmla="*/ 205491 w 704934"/>
                  <a:gd name="connsiteY68" fmla="*/ 322898 h 703897"/>
                  <a:gd name="connsiteX69" fmla="*/ 175963 w 704934"/>
                  <a:gd name="connsiteY69" fmla="*/ 322898 h 703897"/>
                  <a:gd name="connsiteX70" fmla="*/ 99763 w 704934"/>
                  <a:gd name="connsiteY70" fmla="*/ 376238 h 703897"/>
                  <a:gd name="connsiteX71" fmla="*/ 69283 w 704934"/>
                  <a:gd name="connsiteY71" fmla="*/ 375285 h 703897"/>
                  <a:gd name="connsiteX72" fmla="*/ 59758 w 704934"/>
                  <a:gd name="connsiteY72" fmla="*/ 346710 h 703897"/>
                  <a:gd name="connsiteX73" fmla="*/ 86428 w 704934"/>
                  <a:gd name="connsiteY73" fmla="*/ 257175 h 703897"/>
                  <a:gd name="connsiteX74" fmla="*/ 86428 w 704934"/>
                  <a:gd name="connsiteY74" fmla="*/ 241935 h 703897"/>
                  <a:gd name="connsiteX75" fmla="*/ 78808 w 704934"/>
                  <a:gd name="connsiteY75" fmla="*/ 229552 h 703897"/>
                  <a:gd name="connsiteX76" fmla="*/ 39756 w 704934"/>
                  <a:gd name="connsiteY76" fmla="*/ 195263 h 703897"/>
                  <a:gd name="connsiteX77" fmla="*/ 9276 w 704934"/>
                  <a:gd name="connsiteY77" fmla="*/ 167640 h 703897"/>
                  <a:gd name="connsiteX78" fmla="*/ 1656 w 704934"/>
                  <a:gd name="connsiteY78" fmla="*/ 138113 h 703897"/>
                  <a:gd name="connsiteX79" fmla="*/ 26421 w 704934"/>
                  <a:gd name="connsiteY79" fmla="*/ 120968 h 703897"/>
                  <a:gd name="connsiteX80" fmla="*/ 114051 w 704934"/>
                  <a:gd name="connsiteY80" fmla="*/ 120968 h 703897"/>
                  <a:gd name="connsiteX81" fmla="*/ 138816 w 704934"/>
                  <a:gd name="connsiteY81" fmla="*/ 102870 h 703897"/>
                  <a:gd name="connsiteX82" fmla="*/ 166438 w 704934"/>
                  <a:gd name="connsiteY82" fmla="*/ 18097 h 703897"/>
                  <a:gd name="connsiteX83" fmla="*/ 191203 w 704934"/>
                  <a:gd name="connsiteY83" fmla="*/ 0 h 703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04934" h="703897">
                    <a:moveTo>
                      <a:pt x="324554" y="476250"/>
                    </a:moveTo>
                    <a:cubicBezTo>
                      <a:pt x="331221" y="476250"/>
                      <a:pt x="336936" y="481013"/>
                      <a:pt x="339793" y="487680"/>
                    </a:cubicBezTo>
                    <a:lnTo>
                      <a:pt x="356939" y="539115"/>
                    </a:lnTo>
                    <a:cubicBezTo>
                      <a:pt x="358843" y="544830"/>
                      <a:pt x="364559" y="549592"/>
                      <a:pt x="371226" y="549592"/>
                    </a:cubicBezTo>
                    <a:lnTo>
                      <a:pt x="423614" y="549592"/>
                    </a:lnTo>
                    <a:cubicBezTo>
                      <a:pt x="429329" y="549592"/>
                      <a:pt x="435996" y="554355"/>
                      <a:pt x="437901" y="560070"/>
                    </a:cubicBezTo>
                    <a:cubicBezTo>
                      <a:pt x="439806" y="565785"/>
                      <a:pt x="437901" y="572452"/>
                      <a:pt x="433139" y="577215"/>
                    </a:cubicBezTo>
                    <a:lnTo>
                      <a:pt x="391229" y="613410"/>
                    </a:lnTo>
                    <a:cubicBezTo>
                      <a:pt x="386466" y="617220"/>
                      <a:pt x="384561" y="623888"/>
                      <a:pt x="386466" y="629602"/>
                    </a:cubicBezTo>
                    <a:lnTo>
                      <a:pt x="402659" y="683895"/>
                    </a:lnTo>
                    <a:cubicBezTo>
                      <a:pt x="404564" y="689610"/>
                      <a:pt x="402659" y="697230"/>
                      <a:pt x="396943" y="701040"/>
                    </a:cubicBezTo>
                    <a:cubicBezTo>
                      <a:pt x="391229" y="704850"/>
                      <a:pt x="384561" y="704850"/>
                      <a:pt x="378846" y="701040"/>
                    </a:cubicBezTo>
                    <a:lnTo>
                      <a:pt x="333126" y="668655"/>
                    </a:lnTo>
                    <a:cubicBezTo>
                      <a:pt x="327411" y="664845"/>
                      <a:pt x="320743" y="664845"/>
                      <a:pt x="315029" y="668655"/>
                    </a:cubicBezTo>
                    <a:lnTo>
                      <a:pt x="269309" y="701040"/>
                    </a:lnTo>
                    <a:cubicBezTo>
                      <a:pt x="263593" y="704850"/>
                      <a:pt x="256926" y="704850"/>
                      <a:pt x="251211" y="701040"/>
                    </a:cubicBezTo>
                    <a:cubicBezTo>
                      <a:pt x="245496" y="697230"/>
                      <a:pt x="243591" y="690563"/>
                      <a:pt x="245496" y="683895"/>
                    </a:cubicBezTo>
                    <a:lnTo>
                      <a:pt x="261689" y="629602"/>
                    </a:lnTo>
                    <a:cubicBezTo>
                      <a:pt x="262641" y="626745"/>
                      <a:pt x="262641" y="623888"/>
                      <a:pt x="261689" y="621030"/>
                    </a:cubicBezTo>
                    <a:cubicBezTo>
                      <a:pt x="260736" y="618173"/>
                      <a:pt x="258831" y="615315"/>
                      <a:pt x="256926" y="613410"/>
                    </a:cubicBezTo>
                    <a:lnTo>
                      <a:pt x="234066" y="592455"/>
                    </a:lnTo>
                    <a:lnTo>
                      <a:pt x="215968" y="576263"/>
                    </a:lnTo>
                    <a:cubicBezTo>
                      <a:pt x="211206" y="572452"/>
                      <a:pt x="209301" y="564833"/>
                      <a:pt x="211206" y="559117"/>
                    </a:cubicBezTo>
                    <a:cubicBezTo>
                      <a:pt x="213111" y="552450"/>
                      <a:pt x="218826" y="548640"/>
                      <a:pt x="225493" y="548640"/>
                    </a:cubicBezTo>
                    <a:lnTo>
                      <a:pt x="277881" y="548640"/>
                    </a:lnTo>
                    <a:cubicBezTo>
                      <a:pt x="284549" y="548640"/>
                      <a:pt x="290264" y="544830"/>
                      <a:pt x="292168" y="538163"/>
                    </a:cubicBezTo>
                    <a:lnTo>
                      <a:pt x="309314" y="486727"/>
                    </a:lnTo>
                    <a:cubicBezTo>
                      <a:pt x="312171" y="481013"/>
                      <a:pt x="317886" y="476250"/>
                      <a:pt x="324554" y="476250"/>
                    </a:cubicBezTo>
                    <a:close/>
                    <a:moveTo>
                      <a:pt x="553154" y="171450"/>
                    </a:moveTo>
                    <a:cubicBezTo>
                      <a:pt x="562679" y="171450"/>
                      <a:pt x="570299" y="177165"/>
                      <a:pt x="573156" y="185738"/>
                    </a:cubicBezTo>
                    <a:lnTo>
                      <a:pt x="595064" y="254318"/>
                    </a:lnTo>
                    <a:cubicBezTo>
                      <a:pt x="597921" y="262890"/>
                      <a:pt x="606494" y="268605"/>
                      <a:pt x="615066" y="268605"/>
                    </a:cubicBezTo>
                    <a:lnTo>
                      <a:pt x="684599" y="268605"/>
                    </a:lnTo>
                    <a:cubicBezTo>
                      <a:pt x="693171" y="269557"/>
                      <a:pt x="700791" y="274320"/>
                      <a:pt x="703649" y="282893"/>
                    </a:cubicBezTo>
                    <a:cubicBezTo>
                      <a:pt x="706506" y="290513"/>
                      <a:pt x="704601" y="300038"/>
                      <a:pt x="697934" y="305752"/>
                    </a:cubicBezTo>
                    <a:lnTo>
                      <a:pt x="643641" y="354330"/>
                    </a:lnTo>
                    <a:cubicBezTo>
                      <a:pt x="636974" y="360045"/>
                      <a:pt x="635069" y="368618"/>
                      <a:pt x="636974" y="376238"/>
                    </a:cubicBezTo>
                    <a:lnTo>
                      <a:pt x="657929" y="447675"/>
                    </a:lnTo>
                    <a:cubicBezTo>
                      <a:pt x="660786" y="456248"/>
                      <a:pt x="657929" y="465773"/>
                      <a:pt x="650309" y="471488"/>
                    </a:cubicBezTo>
                    <a:cubicBezTo>
                      <a:pt x="642689" y="477203"/>
                      <a:pt x="633164" y="477203"/>
                      <a:pt x="625544" y="471488"/>
                    </a:cubicBezTo>
                    <a:lnTo>
                      <a:pt x="564584" y="428625"/>
                    </a:lnTo>
                    <a:cubicBezTo>
                      <a:pt x="556964" y="423863"/>
                      <a:pt x="547439" y="423863"/>
                      <a:pt x="540771" y="428625"/>
                    </a:cubicBezTo>
                    <a:lnTo>
                      <a:pt x="479811" y="471488"/>
                    </a:lnTo>
                    <a:cubicBezTo>
                      <a:pt x="473144" y="477203"/>
                      <a:pt x="463619" y="477203"/>
                      <a:pt x="455999" y="471488"/>
                    </a:cubicBezTo>
                    <a:cubicBezTo>
                      <a:pt x="448379" y="466725"/>
                      <a:pt x="445521" y="457200"/>
                      <a:pt x="448379" y="448628"/>
                    </a:cubicBezTo>
                    <a:lnTo>
                      <a:pt x="471239" y="378143"/>
                    </a:lnTo>
                    <a:cubicBezTo>
                      <a:pt x="472191" y="373380"/>
                      <a:pt x="472191" y="369570"/>
                      <a:pt x="471239" y="365760"/>
                    </a:cubicBezTo>
                    <a:cubicBezTo>
                      <a:pt x="469334" y="361950"/>
                      <a:pt x="467429" y="358140"/>
                      <a:pt x="464571" y="355283"/>
                    </a:cubicBezTo>
                    <a:lnTo>
                      <a:pt x="433139" y="327660"/>
                    </a:lnTo>
                    <a:lnTo>
                      <a:pt x="408374" y="305752"/>
                    </a:lnTo>
                    <a:cubicBezTo>
                      <a:pt x="401706" y="300038"/>
                      <a:pt x="399801" y="291465"/>
                      <a:pt x="402659" y="282893"/>
                    </a:cubicBezTo>
                    <a:cubicBezTo>
                      <a:pt x="405516" y="274320"/>
                      <a:pt x="413136" y="268605"/>
                      <a:pt x="421709" y="268605"/>
                    </a:cubicBezTo>
                    <a:lnTo>
                      <a:pt x="491241" y="268605"/>
                    </a:lnTo>
                    <a:cubicBezTo>
                      <a:pt x="500766" y="268605"/>
                      <a:pt x="508386" y="262890"/>
                      <a:pt x="511244" y="254318"/>
                    </a:cubicBezTo>
                    <a:lnTo>
                      <a:pt x="533151" y="185738"/>
                    </a:lnTo>
                    <a:cubicBezTo>
                      <a:pt x="536009" y="177165"/>
                      <a:pt x="544581" y="171450"/>
                      <a:pt x="553154" y="171450"/>
                    </a:cubicBezTo>
                    <a:close/>
                    <a:moveTo>
                      <a:pt x="191203" y="0"/>
                    </a:moveTo>
                    <a:cubicBezTo>
                      <a:pt x="202633" y="0"/>
                      <a:pt x="212158" y="7620"/>
                      <a:pt x="215968" y="18097"/>
                    </a:cubicBezTo>
                    <a:lnTo>
                      <a:pt x="243591" y="102870"/>
                    </a:lnTo>
                    <a:cubicBezTo>
                      <a:pt x="247401" y="113348"/>
                      <a:pt x="256926" y="120968"/>
                      <a:pt x="268356" y="120968"/>
                    </a:cubicBezTo>
                    <a:lnTo>
                      <a:pt x="355986" y="120968"/>
                    </a:lnTo>
                    <a:cubicBezTo>
                      <a:pt x="367416" y="120968"/>
                      <a:pt x="376941" y="127635"/>
                      <a:pt x="380751" y="138113"/>
                    </a:cubicBezTo>
                    <a:cubicBezTo>
                      <a:pt x="384561" y="148590"/>
                      <a:pt x="381703" y="160020"/>
                      <a:pt x="373131" y="167640"/>
                    </a:cubicBezTo>
                    <a:lnTo>
                      <a:pt x="303598" y="229552"/>
                    </a:lnTo>
                    <a:cubicBezTo>
                      <a:pt x="295978" y="236220"/>
                      <a:pt x="293121" y="247650"/>
                      <a:pt x="295978" y="257175"/>
                    </a:cubicBezTo>
                    <a:lnTo>
                      <a:pt x="321696" y="346710"/>
                    </a:lnTo>
                    <a:cubicBezTo>
                      <a:pt x="324553" y="357188"/>
                      <a:pt x="320743" y="368618"/>
                      <a:pt x="312171" y="375285"/>
                    </a:cubicBezTo>
                    <a:cubicBezTo>
                      <a:pt x="302646" y="381953"/>
                      <a:pt x="291216" y="382905"/>
                      <a:pt x="281691" y="376238"/>
                    </a:cubicBezTo>
                    <a:lnTo>
                      <a:pt x="205491" y="322898"/>
                    </a:lnTo>
                    <a:cubicBezTo>
                      <a:pt x="196918" y="316230"/>
                      <a:pt x="184536" y="316230"/>
                      <a:pt x="175963" y="322898"/>
                    </a:cubicBezTo>
                    <a:lnTo>
                      <a:pt x="99763" y="376238"/>
                    </a:lnTo>
                    <a:cubicBezTo>
                      <a:pt x="90238" y="381953"/>
                      <a:pt x="77856" y="381953"/>
                      <a:pt x="69283" y="375285"/>
                    </a:cubicBezTo>
                    <a:cubicBezTo>
                      <a:pt x="59758" y="368618"/>
                      <a:pt x="55948" y="357188"/>
                      <a:pt x="59758" y="346710"/>
                    </a:cubicBezTo>
                    <a:lnTo>
                      <a:pt x="86428" y="257175"/>
                    </a:lnTo>
                    <a:cubicBezTo>
                      <a:pt x="87381" y="252413"/>
                      <a:pt x="87381" y="246698"/>
                      <a:pt x="86428" y="241935"/>
                    </a:cubicBezTo>
                    <a:cubicBezTo>
                      <a:pt x="85476" y="237173"/>
                      <a:pt x="82618" y="233363"/>
                      <a:pt x="78808" y="229552"/>
                    </a:cubicBezTo>
                    <a:lnTo>
                      <a:pt x="39756" y="195263"/>
                    </a:lnTo>
                    <a:lnTo>
                      <a:pt x="9276" y="167640"/>
                    </a:lnTo>
                    <a:cubicBezTo>
                      <a:pt x="703" y="160020"/>
                      <a:pt x="-2154" y="148590"/>
                      <a:pt x="1656" y="138113"/>
                    </a:cubicBezTo>
                    <a:cubicBezTo>
                      <a:pt x="5466" y="127635"/>
                      <a:pt x="15943" y="120968"/>
                      <a:pt x="26421" y="120968"/>
                    </a:cubicBezTo>
                    <a:lnTo>
                      <a:pt x="114051" y="120968"/>
                    </a:lnTo>
                    <a:cubicBezTo>
                      <a:pt x="125481" y="120968"/>
                      <a:pt x="135006" y="113348"/>
                      <a:pt x="138816" y="102870"/>
                    </a:cubicBezTo>
                    <a:lnTo>
                      <a:pt x="166438" y="18097"/>
                    </a:lnTo>
                    <a:cubicBezTo>
                      <a:pt x="170248" y="7620"/>
                      <a:pt x="179773" y="0"/>
                      <a:pt x="191203" y="0"/>
                    </a:cubicBezTo>
                    <a:close/>
                  </a:path>
                </a:pathLst>
              </a:custGeom>
              <a:grpFill/>
              <a:ln w="9525" cap="flat">
                <a:noFill/>
                <a:prstDash val="solid"/>
                <a:miter/>
              </a:ln>
            </p:spPr>
            <p:txBody>
              <a:bodyPr rtlCol="0" anchor="ctr"/>
              <a:lstStyle/>
              <a:p>
                <a:endParaRPr lang="ja-JP" altLang="en-US"/>
              </a:p>
            </p:txBody>
          </p:sp>
          <p:sp>
            <p:nvSpPr>
              <p:cNvPr id="31" name="グラフィックス 26" descr="硬貨 単色塗りつぶし">
                <a:extLst>
                  <a:ext uri="{FF2B5EF4-FFF2-40B4-BE49-F238E27FC236}">
                    <a16:creationId xmlns:a16="http://schemas.microsoft.com/office/drawing/2014/main" id="{F701BA6E-21FE-3434-95F2-2BB4C031D736}"/>
                  </a:ext>
                </a:extLst>
              </p:cNvPr>
              <p:cNvSpPr>
                <a:spLocks noChangeAspect="1"/>
              </p:cNvSpPr>
              <p:nvPr/>
            </p:nvSpPr>
            <p:spPr>
              <a:xfrm>
                <a:off x="361270" y="4555785"/>
                <a:ext cx="1196814" cy="1025775"/>
              </a:xfrm>
              <a:custGeom>
                <a:avLst/>
                <a:gdLst>
                  <a:gd name="connsiteX0" fmla="*/ 743903 w 800151"/>
                  <a:gd name="connsiteY0" fmla="*/ 571500 h 685800"/>
                  <a:gd name="connsiteX1" fmla="*/ 705803 w 800151"/>
                  <a:gd name="connsiteY1" fmla="*/ 603885 h 685800"/>
                  <a:gd name="connsiteX2" fmla="*/ 705803 w 800151"/>
                  <a:gd name="connsiteY2" fmla="*/ 569595 h 685800"/>
                  <a:gd name="connsiteX3" fmla="*/ 743903 w 800151"/>
                  <a:gd name="connsiteY3" fmla="*/ 554355 h 685800"/>
                  <a:gd name="connsiteX4" fmla="*/ 743903 w 800151"/>
                  <a:gd name="connsiteY4" fmla="*/ 571500 h 685800"/>
                  <a:gd name="connsiteX5" fmla="*/ 667703 w 800151"/>
                  <a:gd name="connsiteY5" fmla="*/ 508635 h 685800"/>
                  <a:gd name="connsiteX6" fmla="*/ 667703 w 800151"/>
                  <a:gd name="connsiteY6" fmla="*/ 474345 h 685800"/>
                  <a:gd name="connsiteX7" fmla="*/ 705803 w 800151"/>
                  <a:gd name="connsiteY7" fmla="*/ 459105 h 685800"/>
                  <a:gd name="connsiteX8" fmla="*/ 705803 w 800151"/>
                  <a:gd name="connsiteY8" fmla="*/ 476250 h 685800"/>
                  <a:gd name="connsiteX9" fmla="*/ 667703 w 800151"/>
                  <a:gd name="connsiteY9" fmla="*/ 508635 h 685800"/>
                  <a:gd name="connsiteX10" fmla="*/ 667703 w 800151"/>
                  <a:gd name="connsiteY10" fmla="*/ 615315 h 685800"/>
                  <a:gd name="connsiteX11" fmla="*/ 629603 w 800151"/>
                  <a:gd name="connsiteY11" fmla="*/ 621983 h 685800"/>
                  <a:gd name="connsiteX12" fmla="*/ 629603 w 800151"/>
                  <a:gd name="connsiteY12" fmla="*/ 584835 h 685800"/>
                  <a:gd name="connsiteX13" fmla="*/ 667703 w 800151"/>
                  <a:gd name="connsiteY13" fmla="*/ 579120 h 685800"/>
                  <a:gd name="connsiteX14" fmla="*/ 667703 w 800151"/>
                  <a:gd name="connsiteY14" fmla="*/ 615315 h 685800"/>
                  <a:gd name="connsiteX15" fmla="*/ 591503 w 800151"/>
                  <a:gd name="connsiteY15" fmla="*/ 489585 h 685800"/>
                  <a:gd name="connsiteX16" fmla="*/ 629603 w 800151"/>
                  <a:gd name="connsiteY16" fmla="*/ 483870 h 685800"/>
                  <a:gd name="connsiteX17" fmla="*/ 629603 w 800151"/>
                  <a:gd name="connsiteY17" fmla="*/ 520065 h 685800"/>
                  <a:gd name="connsiteX18" fmla="*/ 591503 w 800151"/>
                  <a:gd name="connsiteY18" fmla="*/ 526733 h 685800"/>
                  <a:gd name="connsiteX19" fmla="*/ 591503 w 800151"/>
                  <a:gd name="connsiteY19" fmla="*/ 489585 h 685800"/>
                  <a:gd name="connsiteX20" fmla="*/ 591503 w 800151"/>
                  <a:gd name="connsiteY20" fmla="*/ 626745 h 685800"/>
                  <a:gd name="connsiteX21" fmla="*/ 553403 w 800151"/>
                  <a:gd name="connsiteY21" fmla="*/ 628650 h 685800"/>
                  <a:gd name="connsiteX22" fmla="*/ 553403 w 800151"/>
                  <a:gd name="connsiteY22" fmla="*/ 590550 h 685800"/>
                  <a:gd name="connsiteX23" fmla="*/ 591503 w 800151"/>
                  <a:gd name="connsiteY23" fmla="*/ 588645 h 685800"/>
                  <a:gd name="connsiteX24" fmla="*/ 591503 w 800151"/>
                  <a:gd name="connsiteY24" fmla="*/ 626745 h 685800"/>
                  <a:gd name="connsiteX25" fmla="*/ 515303 w 800151"/>
                  <a:gd name="connsiteY25" fmla="*/ 533400 h 685800"/>
                  <a:gd name="connsiteX26" fmla="*/ 515303 w 800151"/>
                  <a:gd name="connsiteY26" fmla="*/ 495300 h 685800"/>
                  <a:gd name="connsiteX27" fmla="*/ 553403 w 800151"/>
                  <a:gd name="connsiteY27" fmla="*/ 493395 h 685800"/>
                  <a:gd name="connsiteX28" fmla="*/ 553403 w 800151"/>
                  <a:gd name="connsiteY28" fmla="*/ 531495 h 685800"/>
                  <a:gd name="connsiteX29" fmla="*/ 515303 w 800151"/>
                  <a:gd name="connsiteY29" fmla="*/ 533400 h 685800"/>
                  <a:gd name="connsiteX30" fmla="*/ 515303 w 800151"/>
                  <a:gd name="connsiteY30" fmla="*/ 628650 h 685800"/>
                  <a:gd name="connsiteX31" fmla="*/ 477203 w 800151"/>
                  <a:gd name="connsiteY31" fmla="*/ 626745 h 685800"/>
                  <a:gd name="connsiteX32" fmla="*/ 477203 w 800151"/>
                  <a:gd name="connsiteY32" fmla="*/ 590550 h 685800"/>
                  <a:gd name="connsiteX33" fmla="*/ 496253 w 800151"/>
                  <a:gd name="connsiteY33" fmla="*/ 590550 h 685800"/>
                  <a:gd name="connsiteX34" fmla="*/ 515303 w 800151"/>
                  <a:gd name="connsiteY34" fmla="*/ 590550 h 685800"/>
                  <a:gd name="connsiteX35" fmla="*/ 515303 w 800151"/>
                  <a:gd name="connsiteY35" fmla="*/ 628650 h 685800"/>
                  <a:gd name="connsiteX36" fmla="*/ 439103 w 800151"/>
                  <a:gd name="connsiteY36" fmla="*/ 493395 h 685800"/>
                  <a:gd name="connsiteX37" fmla="*/ 477203 w 800151"/>
                  <a:gd name="connsiteY37" fmla="*/ 495300 h 685800"/>
                  <a:gd name="connsiteX38" fmla="*/ 477203 w 800151"/>
                  <a:gd name="connsiteY38" fmla="*/ 533400 h 685800"/>
                  <a:gd name="connsiteX39" fmla="*/ 439103 w 800151"/>
                  <a:gd name="connsiteY39" fmla="*/ 531495 h 685800"/>
                  <a:gd name="connsiteX40" fmla="*/ 439103 w 800151"/>
                  <a:gd name="connsiteY40" fmla="*/ 493395 h 685800"/>
                  <a:gd name="connsiteX41" fmla="*/ 439103 w 800151"/>
                  <a:gd name="connsiteY41" fmla="*/ 621983 h 685800"/>
                  <a:gd name="connsiteX42" fmla="*/ 401003 w 800151"/>
                  <a:gd name="connsiteY42" fmla="*/ 615315 h 685800"/>
                  <a:gd name="connsiteX43" fmla="*/ 401003 w 800151"/>
                  <a:gd name="connsiteY43" fmla="*/ 584835 h 685800"/>
                  <a:gd name="connsiteX44" fmla="*/ 439103 w 800151"/>
                  <a:gd name="connsiteY44" fmla="*/ 588645 h 685800"/>
                  <a:gd name="connsiteX45" fmla="*/ 439103 w 800151"/>
                  <a:gd name="connsiteY45" fmla="*/ 621983 h 685800"/>
                  <a:gd name="connsiteX46" fmla="*/ 362903 w 800151"/>
                  <a:gd name="connsiteY46" fmla="*/ 520065 h 685800"/>
                  <a:gd name="connsiteX47" fmla="*/ 362903 w 800151"/>
                  <a:gd name="connsiteY47" fmla="*/ 482918 h 685800"/>
                  <a:gd name="connsiteX48" fmla="*/ 401003 w 800151"/>
                  <a:gd name="connsiteY48" fmla="*/ 488633 h 685800"/>
                  <a:gd name="connsiteX49" fmla="*/ 401003 w 800151"/>
                  <a:gd name="connsiteY49" fmla="*/ 526733 h 685800"/>
                  <a:gd name="connsiteX50" fmla="*/ 362903 w 800151"/>
                  <a:gd name="connsiteY50" fmla="*/ 520065 h 685800"/>
                  <a:gd name="connsiteX51" fmla="*/ 362903 w 800151"/>
                  <a:gd name="connsiteY51" fmla="*/ 603885 h 685800"/>
                  <a:gd name="connsiteX52" fmla="*/ 324803 w 800151"/>
                  <a:gd name="connsiteY52" fmla="*/ 571500 h 685800"/>
                  <a:gd name="connsiteX53" fmla="*/ 324803 w 800151"/>
                  <a:gd name="connsiteY53" fmla="*/ 569595 h 685800"/>
                  <a:gd name="connsiteX54" fmla="*/ 325755 w 800151"/>
                  <a:gd name="connsiteY54" fmla="*/ 569595 h 685800"/>
                  <a:gd name="connsiteX55" fmla="*/ 333375 w 800151"/>
                  <a:gd name="connsiteY55" fmla="*/ 571500 h 685800"/>
                  <a:gd name="connsiteX56" fmla="*/ 362903 w 800151"/>
                  <a:gd name="connsiteY56" fmla="*/ 578168 h 685800"/>
                  <a:gd name="connsiteX57" fmla="*/ 362903 w 800151"/>
                  <a:gd name="connsiteY57" fmla="*/ 603885 h 685800"/>
                  <a:gd name="connsiteX58" fmla="*/ 210503 w 800151"/>
                  <a:gd name="connsiteY58" fmla="*/ 474345 h 685800"/>
                  <a:gd name="connsiteX59" fmla="*/ 229553 w 800151"/>
                  <a:gd name="connsiteY59" fmla="*/ 475298 h 685800"/>
                  <a:gd name="connsiteX60" fmla="*/ 229553 w 800151"/>
                  <a:gd name="connsiteY60" fmla="*/ 476250 h 685800"/>
                  <a:gd name="connsiteX61" fmla="*/ 239078 w 800151"/>
                  <a:gd name="connsiteY61" fmla="*/ 513398 h 685800"/>
                  <a:gd name="connsiteX62" fmla="*/ 210503 w 800151"/>
                  <a:gd name="connsiteY62" fmla="*/ 511492 h 685800"/>
                  <a:gd name="connsiteX63" fmla="*/ 210503 w 800151"/>
                  <a:gd name="connsiteY63" fmla="*/ 474345 h 685800"/>
                  <a:gd name="connsiteX64" fmla="*/ 172403 w 800151"/>
                  <a:gd name="connsiteY64" fmla="*/ 360045 h 685800"/>
                  <a:gd name="connsiteX65" fmla="*/ 210503 w 800151"/>
                  <a:gd name="connsiteY65" fmla="*/ 365760 h 685800"/>
                  <a:gd name="connsiteX66" fmla="*/ 210503 w 800151"/>
                  <a:gd name="connsiteY66" fmla="*/ 403860 h 685800"/>
                  <a:gd name="connsiteX67" fmla="*/ 172403 w 800151"/>
                  <a:gd name="connsiteY67" fmla="*/ 397193 h 685800"/>
                  <a:gd name="connsiteX68" fmla="*/ 172403 w 800151"/>
                  <a:gd name="connsiteY68" fmla="*/ 360045 h 685800"/>
                  <a:gd name="connsiteX69" fmla="*/ 172403 w 800151"/>
                  <a:gd name="connsiteY69" fmla="*/ 507683 h 685800"/>
                  <a:gd name="connsiteX70" fmla="*/ 134303 w 800151"/>
                  <a:gd name="connsiteY70" fmla="*/ 501015 h 685800"/>
                  <a:gd name="connsiteX71" fmla="*/ 134303 w 800151"/>
                  <a:gd name="connsiteY71" fmla="*/ 463868 h 685800"/>
                  <a:gd name="connsiteX72" fmla="*/ 172403 w 800151"/>
                  <a:gd name="connsiteY72" fmla="*/ 469583 h 685800"/>
                  <a:gd name="connsiteX73" fmla="*/ 172403 w 800151"/>
                  <a:gd name="connsiteY73" fmla="*/ 507683 h 685800"/>
                  <a:gd name="connsiteX74" fmla="*/ 96203 w 800151"/>
                  <a:gd name="connsiteY74" fmla="*/ 352425 h 685800"/>
                  <a:gd name="connsiteX75" fmla="*/ 96203 w 800151"/>
                  <a:gd name="connsiteY75" fmla="*/ 335280 h 685800"/>
                  <a:gd name="connsiteX76" fmla="*/ 134303 w 800151"/>
                  <a:gd name="connsiteY76" fmla="*/ 349568 h 685800"/>
                  <a:gd name="connsiteX77" fmla="*/ 134303 w 800151"/>
                  <a:gd name="connsiteY77" fmla="*/ 384810 h 685800"/>
                  <a:gd name="connsiteX78" fmla="*/ 96203 w 800151"/>
                  <a:gd name="connsiteY78" fmla="*/ 352425 h 685800"/>
                  <a:gd name="connsiteX79" fmla="*/ 96203 w 800151"/>
                  <a:gd name="connsiteY79" fmla="*/ 489585 h 685800"/>
                  <a:gd name="connsiteX80" fmla="*/ 58103 w 800151"/>
                  <a:gd name="connsiteY80" fmla="*/ 457200 h 685800"/>
                  <a:gd name="connsiteX81" fmla="*/ 58103 w 800151"/>
                  <a:gd name="connsiteY81" fmla="*/ 440055 h 685800"/>
                  <a:gd name="connsiteX82" fmla="*/ 96203 w 800151"/>
                  <a:gd name="connsiteY82" fmla="*/ 454343 h 685800"/>
                  <a:gd name="connsiteX83" fmla="*/ 96203 w 800151"/>
                  <a:gd name="connsiteY83" fmla="*/ 489585 h 685800"/>
                  <a:gd name="connsiteX84" fmla="*/ 58103 w 800151"/>
                  <a:gd name="connsiteY84" fmla="*/ 192405 h 685800"/>
                  <a:gd name="connsiteX85" fmla="*/ 96203 w 800151"/>
                  <a:gd name="connsiteY85" fmla="*/ 206693 h 685800"/>
                  <a:gd name="connsiteX86" fmla="*/ 96203 w 800151"/>
                  <a:gd name="connsiteY86" fmla="*/ 241935 h 685800"/>
                  <a:gd name="connsiteX87" fmla="*/ 58103 w 800151"/>
                  <a:gd name="connsiteY87" fmla="*/ 209550 h 685800"/>
                  <a:gd name="connsiteX88" fmla="*/ 58103 w 800151"/>
                  <a:gd name="connsiteY88" fmla="*/ 192405 h 685800"/>
                  <a:gd name="connsiteX89" fmla="*/ 172403 w 800151"/>
                  <a:gd name="connsiteY89" fmla="*/ 222885 h 685800"/>
                  <a:gd name="connsiteX90" fmla="*/ 172403 w 800151"/>
                  <a:gd name="connsiteY90" fmla="*/ 260985 h 685800"/>
                  <a:gd name="connsiteX91" fmla="*/ 134303 w 800151"/>
                  <a:gd name="connsiteY91" fmla="*/ 254318 h 685800"/>
                  <a:gd name="connsiteX92" fmla="*/ 134303 w 800151"/>
                  <a:gd name="connsiteY92" fmla="*/ 217170 h 685800"/>
                  <a:gd name="connsiteX93" fmla="*/ 172403 w 800151"/>
                  <a:gd name="connsiteY93" fmla="*/ 222885 h 685800"/>
                  <a:gd name="connsiteX94" fmla="*/ 267653 w 800151"/>
                  <a:gd name="connsiteY94" fmla="*/ 57150 h 685800"/>
                  <a:gd name="connsiteX95" fmla="*/ 477203 w 800151"/>
                  <a:gd name="connsiteY95" fmla="*/ 114300 h 685800"/>
                  <a:gd name="connsiteX96" fmla="*/ 267653 w 800151"/>
                  <a:gd name="connsiteY96" fmla="*/ 171450 h 685800"/>
                  <a:gd name="connsiteX97" fmla="*/ 58103 w 800151"/>
                  <a:gd name="connsiteY97" fmla="*/ 114300 h 685800"/>
                  <a:gd name="connsiteX98" fmla="*/ 267653 w 800151"/>
                  <a:gd name="connsiteY98" fmla="*/ 57150 h 685800"/>
                  <a:gd name="connsiteX99" fmla="*/ 324803 w 800151"/>
                  <a:gd name="connsiteY99" fmla="*/ 508635 h 685800"/>
                  <a:gd name="connsiteX100" fmla="*/ 286703 w 800151"/>
                  <a:gd name="connsiteY100" fmla="*/ 476250 h 685800"/>
                  <a:gd name="connsiteX101" fmla="*/ 286703 w 800151"/>
                  <a:gd name="connsiteY101" fmla="*/ 459105 h 685800"/>
                  <a:gd name="connsiteX102" fmla="*/ 324803 w 800151"/>
                  <a:gd name="connsiteY102" fmla="*/ 473393 h 685800"/>
                  <a:gd name="connsiteX103" fmla="*/ 324803 w 800151"/>
                  <a:gd name="connsiteY103" fmla="*/ 508635 h 685800"/>
                  <a:gd name="connsiteX104" fmla="*/ 439103 w 800151"/>
                  <a:gd name="connsiteY104" fmla="*/ 241935 h 685800"/>
                  <a:gd name="connsiteX105" fmla="*/ 439103 w 800151"/>
                  <a:gd name="connsiteY105" fmla="*/ 207645 h 685800"/>
                  <a:gd name="connsiteX106" fmla="*/ 477203 w 800151"/>
                  <a:gd name="connsiteY106" fmla="*/ 192405 h 685800"/>
                  <a:gd name="connsiteX107" fmla="*/ 477203 w 800151"/>
                  <a:gd name="connsiteY107" fmla="*/ 209550 h 685800"/>
                  <a:gd name="connsiteX108" fmla="*/ 439103 w 800151"/>
                  <a:gd name="connsiteY108" fmla="*/ 241935 h 685800"/>
                  <a:gd name="connsiteX109" fmla="*/ 362903 w 800151"/>
                  <a:gd name="connsiteY109" fmla="*/ 260033 h 685800"/>
                  <a:gd name="connsiteX110" fmla="*/ 362903 w 800151"/>
                  <a:gd name="connsiteY110" fmla="*/ 222885 h 685800"/>
                  <a:gd name="connsiteX111" fmla="*/ 401003 w 800151"/>
                  <a:gd name="connsiteY111" fmla="*/ 217170 h 685800"/>
                  <a:gd name="connsiteX112" fmla="*/ 401003 w 800151"/>
                  <a:gd name="connsiteY112" fmla="*/ 253365 h 685800"/>
                  <a:gd name="connsiteX113" fmla="*/ 362903 w 800151"/>
                  <a:gd name="connsiteY113" fmla="*/ 260033 h 685800"/>
                  <a:gd name="connsiteX114" fmla="*/ 286703 w 800151"/>
                  <a:gd name="connsiteY114" fmla="*/ 266700 h 685800"/>
                  <a:gd name="connsiteX115" fmla="*/ 286703 w 800151"/>
                  <a:gd name="connsiteY115" fmla="*/ 228600 h 685800"/>
                  <a:gd name="connsiteX116" fmla="*/ 324803 w 800151"/>
                  <a:gd name="connsiteY116" fmla="*/ 226695 h 685800"/>
                  <a:gd name="connsiteX117" fmla="*/ 324803 w 800151"/>
                  <a:gd name="connsiteY117" fmla="*/ 264795 h 685800"/>
                  <a:gd name="connsiteX118" fmla="*/ 286703 w 800151"/>
                  <a:gd name="connsiteY118" fmla="*/ 266700 h 685800"/>
                  <a:gd name="connsiteX119" fmla="*/ 210503 w 800151"/>
                  <a:gd name="connsiteY119" fmla="*/ 264795 h 685800"/>
                  <a:gd name="connsiteX120" fmla="*/ 210503 w 800151"/>
                  <a:gd name="connsiteY120" fmla="*/ 226695 h 685800"/>
                  <a:gd name="connsiteX121" fmla="*/ 248603 w 800151"/>
                  <a:gd name="connsiteY121" fmla="*/ 228600 h 685800"/>
                  <a:gd name="connsiteX122" fmla="*/ 248603 w 800151"/>
                  <a:gd name="connsiteY122" fmla="*/ 266700 h 685800"/>
                  <a:gd name="connsiteX123" fmla="*/ 210503 w 800151"/>
                  <a:gd name="connsiteY123" fmla="*/ 264795 h 685800"/>
                  <a:gd name="connsiteX124" fmla="*/ 705803 w 800151"/>
                  <a:gd name="connsiteY124" fmla="*/ 381000 h 685800"/>
                  <a:gd name="connsiteX125" fmla="*/ 496253 w 800151"/>
                  <a:gd name="connsiteY125" fmla="*/ 438150 h 685800"/>
                  <a:gd name="connsiteX126" fmla="*/ 286703 w 800151"/>
                  <a:gd name="connsiteY126" fmla="*/ 381000 h 685800"/>
                  <a:gd name="connsiteX127" fmla="*/ 496253 w 800151"/>
                  <a:gd name="connsiteY127" fmla="*/ 323850 h 685800"/>
                  <a:gd name="connsiteX128" fmla="*/ 705803 w 800151"/>
                  <a:gd name="connsiteY128" fmla="*/ 381000 h 685800"/>
                  <a:gd name="connsiteX129" fmla="*/ 762953 w 800151"/>
                  <a:gd name="connsiteY129" fmla="*/ 409575 h 685800"/>
                  <a:gd name="connsiteX130" fmla="*/ 762953 w 800151"/>
                  <a:gd name="connsiteY130" fmla="*/ 381000 h 685800"/>
                  <a:gd name="connsiteX131" fmla="*/ 659130 w 800151"/>
                  <a:gd name="connsiteY131" fmla="*/ 285750 h 685800"/>
                  <a:gd name="connsiteX132" fmla="*/ 570548 w 800151"/>
                  <a:gd name="connsiteY132" fmla="*/ 270510 h 685800"/>
                  <a:gd name="connsiteX133" fmla="*/ 571500 w 800151"/>
                  <a:gd name="connsiteY133" fmla="*/ 257175 h 685800"/>
                  <a:gd name="connsiteX134" fmla="*/ 533400 w 800151"/>
                  <a:gd name="connsiteY134" fmla="*/ 190500 h 685800"/>
                  <a:gd name="connsiteX135" fmla="*/ 533400 w 800151"/>
                  <a:gd name="connsiteY135" fmla="*/ 114300 h 685800"/>
                  <a:gd name="connsiteX136" fmla="*/ 429578 w 800151"/>
                  <a:gd name="connsiteY136" fmla="*/ 19050 h 685800"/>
                  <a:gd name="connsiteX137" fmla="*/ 266700 w 800151"/>
                  <a:gd name="connsiteY137" fmla="*/ 0 h 685800"/>
                  <a:gd name="connsiteX138" fmla="*/ 0 w 800151"/>
                  <a:gd name="connsiteY138" fmla="*/ 114300 h 685800"/>
                  <a:gd name="connsiteX139" fmla="*/ 0 w 800151"/>
                  <a:gd name="connsiteY139" fmla="*/ 209550 h 685800"/>
                  <a:gd name="connsiteX140" fmla="*/ 38100 w 800151"/>
                  <a:gd name="connsiteY140" fmla="*/ 276225 h 685800"/>
                  <a:gd name="connsiteX141" fmla="*/ 38100 w 800151"/>
                  <a:gd name="connsiteY141" fmla="*/ 294323 h 685800"/>
                  <a:gd name="connsiteX142" fmla="*/ 0 w 800151"/>
                  <a:gd name="connsiteY142" fmla="*/ 361950 h 685800"/>
                  <a:gd name="connsiteX143" fmla="*/ 0 w 800151"/>
                  <a:gd name="connsiteY143" fmla="*/ 457200 h 685800"/>
                  <a:gd name="connsiteX144" fmla="*/ 103822 w 800151"/>
                  <a:gd name="connsiteY144" fmla="*/ 552450 h 685800"/>
                  <a:gd name="connsiteX145" fmla="*/ 266700 w 800151"/>
                  <a:gd name="connsiteY145" fmla="*/ 571500 h 685800"/>
                  <a:gd name="connsiteX146" fmla="*/ 370523 w 800151"/>
                  <a:gd name="connsiteY146" fmla="*/ 666750 h 685800"/>
                  <a:gd name="connsiteX147" fmla="*/ 533400 w 800151"/>
                  <a:gd name="connsiteY147" fmla="*/ 685800 h 685800"/>
                  <a:gd name="connsiteX148" fmla="*/ 800100 w 800151"/>
                  <a:gd name="connsiteY148" fmla="*/ 571500 h 685800"/>
                  <a:gd name="connsiteX149" fmla="*/ 800100 w 800151"/>
                  <a:gd name="connsiteY149" fmla="*/ 476250 h 685800"/>
                  <a:gd name="connsiteX150" fmla="*/ 762953 w 800151"/>
                  <a:gd name="connsiteY150" fmla="*/ 409575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800151" h="685800">
                    <a:moveTo>
                      <a:pt x="743903" y="571500"/>
                    </a:moveTo>
                    <a:cubicBezTo>
                      <a:pt x="743903" y="583883"/>
                      <a:pt x="729615" y="595313"/>
                      <a:pt x="705803" y="603885"/>
                    </a:cubicBezTo>
                    <a:lnTo>
                      <a:pt x="705803" y="569595"/>
                    </a:lnTo>
                    <a:cubicBezTo>
                      <a:pt x="719138" y="565785"/>
                      <a:pt x="732473" y="560070"/>
                      <a:pt x="743903" y="554355"/>
                    </a:cubicBezTo>
                    <a:lnTo>
                      <a:pt x="743903" y="571500"/>
                    </a:lnTo>
                    <a:close/>
                    <a:moveTo>
                      <a:pt x="667703" y="508635"/>
                    </a:moveTo>
                    <a:lnTo>
                      <a:pt x="667703" y="474345"/>
                    </a:lnTo>
                    <a:cubicBezTo>
                      <a:pt x="681038" y="470535"/>
                      <a:pt x="694373" y="464820"/>
                      <a:pt x="705803" y="459105"/>
                    </a:cubicBezTo>
                    <a:lnTo>
                      <a:pt x="705803" y="476250"/>
                    </a:lnTo>
                    <a:cubicBezTo>
                      <a:pt x="705803" y="488633"/>
                      <a:pt x="691515" y="500063"/>
                      <a:pt x="667703" y="508635"/>
                    </a:cubicBezTo>
                    <a:close/>
                    <a:moveTo>
                      <a:pt x="667703" y="615315"/>
                    </a:moveTo>
                    <a:cubicBezTo>
                      <a:pt x="656273" y="618173"/>
                      <a:pt x="642938" y="620078"/>
                      <a:pt x="629603" y="621983"/>
                    </a:cubicBezTo>
                    <a:lnTo>
                      <a:pt x="629603" y="584835"/>
                    </a:lnTo>
                    <a:cubicBezTo>
                      <a:pt x="641985" y="582930"/>
                      <a:pt x="655320" y="581025"/>
                      <a:pt x="667703" y="579120"/>
                    </a:cubicBezTo>
                    <a:lnTo>
                      <a:pt x="667703" y="615315"/>
                    </a:lnTo>
                    <a:close/>
                    <a:moveTo>
                      <a:pt x="591503" y="489585"/>
                    </a:moveTo>
                    <a:cubicBezTo>
                      <a:pt x="603885" y="487680"/>
                      <a:pt x="617220" y="485775"/>
                      <a:pt x="629603" y="483870"/>
                    </a:cubicBezTo>
                    <a:lnTo>
                      <a:pt x="629603" y="520065"/>
                    </a:lnTo>
                    <a:cubicBezTo>
                      <a:pt x="618173" y="522923"/>
                      <a:pt x="604838" y="524828"/>
                      <a:pt x="591503" y="526733"/>
                    </a:cubicBezTo>
                    <a:lnTo>
                      <a:pt x="591503" y="489585"/>
                    </a:lnTo>
                    <a:close/>
                    <a:moveTo>
                      <a:pt x="591503" y="626745"/>
                    </a:moveTo>
                    <a:cubicBezTo>
                      <a:pt x="579120" y="627698"/>
                      <a:pt x="566738" y="628650"/>
                      <a:pt x="553403" y="628650"/>
                    </a:cubicBezTo>
                    <a:lnTo>
                      <a:pt x="553403" y="590550"/>
                    </a:lnTo>
                    <a:cubicBezTo>
                      <a:pt x="564833" y="590550"/>
                      <a:pt x="578168" y="589598"/>
                      <a:pt x="591503" y="588645"/>
                    </a:cubicBezTo>
                    <a:lnTo>
                      <a:pt x="591503" y="626745"/>
                    </a:lnTo>
                    <a:close/>
                    <a:moveTo>
                      <a:pt x="515303" y="533400"/>
                    </a:moveTo>
                    <a:lnTo>
                      <a:pt x="515303" y="495300"/>
                    </a:lnTo>
                    <a:cubicBezTo>
                      <a:pt x="526733" y="495300"/>
                      <a:pt x="540068" y="494348"/>
                      <a:pt x="553403" y="493395"/>
                    </a:cubicBezTo>
                    <a:lnTo>
                      <a:pt x="553403" y="531495"/>
                    </a:lnTo>
                    <a:cubicBezTo>
                      <a:pt x="541020" y="532448"/>
                      <a:pt x="528638" y="532448"/>
                      <a:pt x="515303" y="533400"/>
                    </a:cubicBezTo>
                    <a:close/>
                    <a:moveTo>
                      <a:pt x="515303" y="628650"/>
                    </a:moveTo>
                    <a:cubicBezTo>
                      <a:pt x="501968" y="628650"/>
                      <a:pt x="489585" y="627698"/>
                      <a:pt x="477203" y="626745"/>
                    </a:cubicBezTo>
                    <a:lnTo>
                      <a:pt x="477203" y="590550"/>
                    </a:lnTo>
                    <a:cubicBezTo>
                      <a:pt x="483870" y="590550"/>
                      <a:pt x="489585" y="590550"/>
                      <a:pt x="496253" y="590550"/>
                    </a:cubicBezTo>
                    <a:cubicBezTo>
                      <a:pt x="501968" y="590550"/>
                      <a:pt x="508635" y="590550"/>
                      <a:pt x="515303" y="590550"/>
                    </a:cubicBezTo>
                    <a:lnTo>
                      <a:pt x="515303" y="628650"/>
                    </a:lnTo>
                    <a:close/>
                    <a:moveTo>
                      <a:pt x="439103" y="493395"/>
                    </a:moveTo>
                    <a:cubicBezTo>
                      <a:pt x="451485" y="494348"/>
                      <a:pt x="463868" y="495300"/>
                      <a:pt x="477203" y="495300"/>
                    </a:cubicBezTo>
                    <a:lnTo>
                      <a:pt x="477203" y="533400"/>
                    </a:lnTo>
                    <a:cubicBezTo>
                      <a:pt x="463868" y="533400"/>
                      <a:pt x="451485" y="532448"/>
                      <a:pt x="439103" y="531495"/>
                    </a:cubicBezTo>
                    <a:lnTo>
                      <a:pt x="439103" y="493395"/>
                    </a:lnTo>
                    <a:close/>
                    <a:moveTo>
                      <a:pt x="439103" y="621983"/>
                    </a:moveTo>
                    <a:cubicBezTo>
                      <a:pt x="425768" y="620078"/>
                      <a:pt x="412433" y="618173"/>
                      <a:pt x="401003" y="615315"/>
                    </a:cubicBezTo>
                    <a:lnTo>
                      <a:pt x="401003" y="584835"/>
                    </a:lnTo>
                    <a:cubicBezTo>
                      <a:pt x="413385" y="586740"/>
                      <a:pt x="425768" y="587693"/>
                      <a:pt x="439103" y="588645"/>
                    </a:cubicBezTo>
                    <a:lnTo>
                      <a:pt x="439103" y="621983"/>
                    </a:lnTo>
                    <a:close/>
                    <a:moveTo>
                      <a:pt x="362903" y="520065"/>
                    </a:moveTo>
                    <a:lnTo>
                      <a:pt x="362903" y="482918"/>
                    </a:lnTo>
                    <a:cubicBezTo>
                      <a:pt x="375285" y="484823"/>
                      <a:pt x="387668" y="487680"/>
                      <a:pt x="401003" y="488633"/>
                    </a:cubicBezTo>
                    <a:lnTo>
                      <a:pt x="401003" y="526733"/>
                    </a:lnTo>
                    <a:cubicBezTo>
                      <a:pt x="387668" y="524828"/>
                      <a:pt x="374333" y="522923"/>
                      <a:pt x="362903" y="520065"/>
                    </a:cubicBezTo>
                    <a:close/>
                    <a:moveTo>
                      <a:pt x="362903" y="603885"/>
                    </a:moveTo>
                    <a:cubicBezTo>
                      <a:pt x="339090" y="594360"/>
                      <a:pt x="324803" y="582930"/>
                      <a:pt x="324803" y="571500"/>
                    </a:cubicBezTo>
                    <a:lnTo>
                      <a:pt x="324803" y="569595"/>
                    </a:lnTo>
                    <a:cubicBezTo>
                      <a:pt x="324803" y="569595"/>
                      <a:pt x="324803" y="569595"/>
                      <a:pt x="325755" y="569595"/>
                    </a:cubicBezTo>
                    <a:cubicBezTo>
                      <a:pt x="328613" y="570548"/>
                      <a:pt x="330518" y="571500"/>
                      <a:pt x="333375" y="571500"/>
                    </a:cubicBezTo>
                    <a:cubicBezTo>
                      <a:pt x="342900" y="574358"/>
                      <a:pt x="352425" y="576263"/>
                      <a:pt x="362903" y="578168"/>
                    </a:cubicBezTo>
                    <a:lnTo>
                      <a:pt x="362903" y="603885"/>
                    </a:lnTo>
                    <a:close/>
                    <a:moveTo>
                      <a:pt x="210503" y="474345"/>
                    </a:moveTo>
                    <a:cubicBezTo>
                      <a:pt x="217170" y="474345"/>
                      <a:pt x="222885" y="475298"/>
                      <a:pt x="229553" y="475298"/>
                    </a:cubicBezTo>
                    <a:lnTo>
                      <a:pt x="229553" y="476250"/>
                    </a:lnTo>
                    <a:cubicBezTo>
                      <a:pt x="229553" y="489585"/>
                      <a:pt x="232410" y="502920"/>
                      <a:pt x="239078" y="513398"/>
                    </a:cubicBezTo>
                    <a:cubicBezTo>
                      <a:pt x="229553" y="513398"/>
                      <a:pt x="220028" y="512445"/>
                      <a:pt x="210503" y="511492"/>
                    </a:cubicBezTo>
                    <a:lnTo>
                      <a:pt x="210503" y="474345"/>
                    </a:lnTo>
                    <a:close/>
                    <a:moveTo>
                      <a:pt x="172403" y="360045"/>
                    </a:moveTo>
                    <a:cubicBezTo>
                      <a:pt x="184785" y="361950"/>
                      <a:pt x="197168" y="364808"/>
                      <a:pt x="210503" y="365760"/>
                    </a:cubicBezTo>
                    <a:lnTo>
                      <a:pt x="210503" y="403860"/>
                    </a:lnTo>
                    <a:cubicBezTo>
                      <a:pt x="197168" y="401955"/>
                      <a:pt x="183833" y="400050"/>
                      <a:pt x="172403" y="397193"/>
                    </a:cubicBezTo>
                    <a:lnTo>
                      <a:pt x="172403" y="360045"/>
                    </a:lnTo>
                    <a:close/>
                    <a:moveTo>
                      <a:pt x="172403" y="507683"/>
                    </a:moveTo>
                    <a:cubicBezTo>
                      <a:pt x="159068" y="505778"/>
                      <a:pt x="145733" y="503873"/>
                      <a:pt x="134303" y="501015"/>
                    </a:cubicBezTo>
                    <a:lnTo>
                      <a:pt x="134303" y="463868"/>
                    </a:lnTo>
                    <a:cubicBezTo>
                      <a:pt x="146685" y="465773"/>
                      <a:pt x="159068" y="468630"/>
                      <a:pt x="172403" y="469583"/>
                    </a:cubicBezTo>
                    <a:lnTo>
                      <a:pt x="172403" y="507683"/>
                    </a:lnTo>
                    <a:close/>
                    <a:moveTo>
                      <a:pt x="96203" y="352425"/>
                    </a:moveTo>
                    <a:lnTo>
                      <a:pt x="96203" y="335280"/>
                    </a:lnTo>
                    <a:cubicBezTo>
                      <a:pt x="107633" y="340995"/>
                      <a:pt x="120015" y="345758"/>
                      <a:pt x="134303" y="349568"/>
                    </a:cubicBezTo>
                    <a:lnTo>
                      <a:pt x="134303" y="384810"/>
                    </a:lnTo>
                    <a:cubicBezTo>
                      <a:pt x="110490" y="376238"/>
                      <a:pt x="96203" y="364808"/>
                      <a:pt x="96203" y="352425"/>
                    </a:cubicBezTo>
                    <a:close/>
                    <a:moveTo>
                      <a:pt x="96203" y="489585"/>
                    </a:moveTo>
                    <a:cubicBezTo>
                      <a:pt x="72390" y="480060"/>
                      <a:pt x="58103" y="468630"/>
                      <a:pt x="58103" y="457200"/>
                    </a:cubicBezTo>
                    <a:lnTo>
                      <a:pt x="58103" y="440055"/>
                    </a:lnTo>
                    <a:cubicBezTo>
                      <a:pt x="69533" y="445770"/>
                      <a:pt x="81915" y="450533"/>
                      <a:pt x="96203" y="454343"/>
                    </a:cubicBezTo>
                    <a:lnTo>
                      <a:pt x="96203" y="489585"/>
                    </a:lnTo>
                    <a:close/>
                    <a:moveTo>
                      <a:pt x="58103" y="192405"/>
                    </a:moveTo>
                    <a:cubicBezTo>
                      <a:pt x="69533" y="198120"/>
                      <a:pt x="81915" y="202883"/>
                      <a:pt x="96203" y="206693"/>
                    </a:cubicBezTo>
                    <a:lnTo>
                      <a:pt x="96203" y="241935"/>
                    </a:lnTo>
                    <a:cubicBezTo>
                      <a:pt x="72390" y="232410"/>
                      <a:pt x="58103" y="220980"/>
                      <a:pt x="58103" y="209550"/>
                    </a:cubicBezTo>
                    <a:lnTo>
                      <a:pt x="58103" y="192405"/>
                    </a:lnTo>
                    <a:close/>
                    <a:moveTo>
                      <a:pt x="172403" y="222885"/>
                    </a:moveTo>
                    <a:lnTo>
                      <a:pt x="172403" y="260985"/>
                    </a:lnTo>
                    <a:cubicBezTo>
                      <a:pt x="159068" y="259080"/>
                      <a:pt x="145733" y="257175"/>
                      <a:pt x="134303" y="254318"/>
                    </a:cubicBezTo>
                    <a:lnTo>
                      <a:pt x="134303" y="217170"/>
                    </a:lnTo>
                    <a:cubicBezTo>
                      <a:pt x="146685" y="219075"/>
                      <a:pt x="159068" y="220980"/>
                      <a:pt x="172403" y="222885"/>
                    </a:cubicBezTo>
                    <a:close/>
                    <a:moveTo>
                      <a:pt x="267653" y="57150"/>
                    </a:moveTo>
                    <a:cubicBezTo>
                      <a:pt x="383858" y="57150"/>
                      <a:pt x="477203" y="82868"/>
                      <a:pt x="477203" y="114300"/>
                    </a:cubicBezTo>
                    <a:cubicBezTo>
                      <a:pt x="477203" y="145733"/>
                      <a:pt x="383858" y="171450"/>
                      <a:pt x="267653" y="171450"/>
                    </a:cubicBezTo>
                    <a:cubicBezTo>
                      <a:pt x="151447" y="171450"/>
                      <a:pt x="58103" y="145733"/>
                      <a:pt x="58103" y="114300"/>
                    </a:cubicBezTo>
                    <a:cubicBezTo>
                      <a:pt x="58103" y="82868"/>
                      <a:pt x="151447" y="57150"/>
                      <a:pt x="267653" y="57150"/>
                    </a:cubicBezTo>
                    <a:close/>
                    <a:moveTo>
                      <a:pt x="324803" y="508635"/>
                    </a:moveTo>
                    <a:cubicBezTo>
                      <a:pt x="300990" y="499110"/>
                      <a:pt x="286703" y="487680"/>
                      <a:pt x="286703" y="476250"/>
                    </a:cubicBezTo>
                    <a:lnTo>
                      <a:pt x="286703" y="459105"/>
                    </a:lnTo>
                    <a:cubicBezTo>
                      <a:pt x="298133" y="464820"/>
                      <a:pt x="310515" y="469583"/>
                      <a:pt x="324803" y="473393"/>
                    </a:cubicBezTo>
                    <a:lnTo>
                      <a:pt x="324803" y="508635"/>
                    </a:lnTo>
                    <a:close/>
                    <a:moveTo>
                      <a:pt x="439103" y="241935"/>
                    </a:moveTo>
                    <a:lnTo>
                      <a:pt x="439103" y="207645"/>
                    </a:lnTo>
                    <a:cubicBezTo>
                      <a:pt x="452438" y="203835"/>
                      <a:pt x="465773" y="198120"/>
                      <a:pt x="477203" y="192405"/>
                    </a:cubicBezTo>
                    <a:lnTo>
                      <a:pt x="477203" y="209550"/>
                    </a:lnTo>
                    <a:cubicBezTo>
                      <a:pt x="477203" y="221933"/>
                      <a:pt x="462915" y="233363"/>
                      <a:pt x="439103" y="241935"/>
                    </a:cubicBezTo>
                    <a:close/>
                    <a:moveTo>
                      <a:pt x="362903" y="260033"/>
                    </a:moveTo>
                    <a:lnTo>
                      <a:pt x="362903" y="222885"/>
                    </a:lnTo>
                    <a:cubicBezTo>
                      <a:pt x="375285" y="220980"/>
                      <a:pt x="388620" y="219075"/>
                      <a:pt x="401003" y="217170"/>
                    </a:cubicBezTo>
                    <a:lnTo>
                      <a:pt x="401003" y="253365"/>
                    </a:lnTo>
                    <a:cubicBezTo>
                      <a:pt x="389573" y="256223"/>
                      <a:pt x="376238" y="258127"/>
                      <a:pt x="362903" y="260033"/>
                    </a:cubicBezTo>
                    <a:close/>
                    <a:moveTo>
                      <a:pt x="286703" y="266700"/>
                    </a:moveTo>
                    <a:lnTo>
                      <a:pt x="286703" y="228600"/>
                    </a:lnTo>
                    <a:cubicBezTo>
                      <a:pt x="298133" y="228600"/>
                      <a:pt x="311468" y="227648"/>
                      <a:pt x="324803" y="226695"/>
                    </a:cubicBezTo>
                    <a:lnTo>
                      <a:pt x="324803" y="264795"/>
                    </a:lnTo>
                    <a:cubicBezTo>
                      <a:pt x="312420" y="265748"/>
                      <a:pt x="300038" y="265748"/>
                      <a:pt x="286703" y="266700"/>
                    </a:cubicBezTo>
                    <a:close/>
                    <a:moveTo>
                      <a:pt x="210503" y="264795"/>
                    </a:moveTo>
                    <a:lnTo>
                      <a:pt x="210503" y="226695"/>
                    </a:lnTo>
                    <a:cubicBezTo>
                      <a:pt x="222885" y="227648"/>
                      <a:pt x="235267" y="228600"/>
                      <a:pt x="248603" y="228600"/>
                    </a:cubicBezTo>
                    <a:lnTo>
                      <a:pt x="248603" y="266700"/>
                    </a:lnTo>
                    <a:cubicBezTo>
                      <a:pt x="235267" y="265748"/>
                      <a:pt x="222885" y="265748"/>
                      <a:pt x="210503" y="264795"/>
                    </a:cubicBezTo>
                    <a:close/>
                    <a:moveTo>
                      <a:pt x="705803" y="381000"/>
                    </a:moveTo>
                    <a:cubicBezTo>
                      <a:pt x="705803" y="412433"/>
                      <a:pt x="612458" y="438150"/>
                      <a:pt x="496253" y="438150"/>
                    </a:cubicBezTo>
                    <a:cubicBezTo>
                      <a:pt x="380048" y="438150"/>
                      <a:pt x="286703" y="412433"/>
                      <a:pt x="286703" y="381000"/>
                    </a:cubicBezTo>
                    <a:cubicBezTo>
                      <a:pt x="286703" y="349568"/>
                      <a:pt x="380048" y="323850"/>
                      <a:pt x="496253" y="323850"/>
                    </a:cubicBezTo>
                    <a:cubicBezTo>
                      <a:pt x="612458" y="323850"/>
                      <a:pt x="705803" y="349568"/>
                      <a:pt x="705803" y="381000"/>
                    </a:cubicBezTo>
                    <a:close/>
                    <a:moveTo>
                      <a:pt x="762953" y="409575"/>
                    </a:moveTo>
                    <a:lnTo>
                      <a:pt x="762953" y="381000"/>
                    </a:lnTo>
                    <a:cubicBezTo>
                      <a:pt x="762953" y="336233"/>
                      <a:pt x="727710" y="303848"/>
                      <a:pt x="659130" y="285750"/>
                    </a:cubicBezTo>
                    <a:cubicBezTo>
                      <a:pt x="633413" y="279083"/>
                      <a:pt x="603885" y="273368"/>
                      <a:pt x="570548" y="270510"/>
                    </a:cubicBezTo>
                    <a:cubicBezTo>
                      <a:pt x="571500" y="266700"/>
                      <a:pt x="571500" y="261938"/>
                      <a:pt x="571500" y="257175"/>
                    </a:cubicBezTo>
                    <a:cubicBezTo>
                      <a:pt x="571500" y="230505"/>
                      <a:pt x="559118" y="207645"/>
                      <a:pt x="533400" y="190500"/>
                    </a:cubicBezTo>
                    <a:lnTo>
                      <a:pt x="533400" y="114300"/>
                    </a:lnTo>
                    <a:cubicBezTo>
                      <a:pt x="533400" y="69532"/>
                      <a:pt x="498158" y="37147"/>
                      <a:pt x="429578" y="19050"/>
                    </a:cubicBezTo>
                    <a:cubicBezTo>
                      <a:pt x="384810" y="6667"/>
                      <a:pt x="327660" y="0"/>
                      <a:pt x="266700" y="0"/>
                    </a:cubicBezTo>
                    <a:cubicBezTo>
                      <a:pt x="186690" y="0"/>
                      <a:pt x="0" y="11430"/>
                      <a:pt x="0" y="114300"/>
                    </a:cubicBezTo>
                    <a:lnTo>
                      <a:pt x="0" y="209550"/>
                    </a:lnTo>
                    <a:cubicBezTo>
                      <a:pt x="0" y="236220"/>
                      <a:pt x="12382" y="259080"/>
                      <a:pt x="38100" y="276225"/>
                    </a:cubicBezTo>
                    <a:lnTo>
                      <a:pt x="38100" y="294323"/>
                    </a:lnTo>
                    <a:cubicBezTo>
                      <a:pt x="15240" y="310515"/>
                      <a:pt x="0" y="332423"/>
                      <a:pt x="0" y="361950"/>
                    </a:cubicBezTo>
                    <a:lnTo>
                      <a:pt x="0" y="457200"/>
                    </a:lnTo>
                    <a:cubicBezTo>
                      <a:pt x="0" y="501967"/>
                      <a:pt x="35243" y="534353"/>
                      <a:pt x="103822" y="552450"/>
                    </a:cubicBezTo>
                    <a:cubicBezTo>
                      <a:pt x="148590" y="564833"/>
                      <a:pt x="205740" y="571500"/>
                      <a:pt x="266700" y="571500"/>
                    </a:cubicBezTo>
                    <a:cubicBezTo>
                      <a:pt x="266700" y="616268"/>
                      <a:pt x="301943" y="648653"/>
                      <a:pt x="370523" y="666750"/>
                    </a:cubicBezTo>
                    <a:cubicBezTo>
                      <a:pt x="415290" y="679133"/>
                      <a:pt x="472440" y="685800"/>
                      <a:pt x="533400" y="685800"/>
                    </a:cubicBezTo>
                    <a:cubicBezTo>
                      <a:pt x="613410" y="685800"/>
                      <a:pt x="800100" y="674370"/>
                      <a:pt x="800100" y="571500"/>
                    </a:cubicBezTo>
                    <a:lnTo>
                      <a:pt x="800100" y="476250"/>
                    </a:lnTo>
                    <a:cubicBezTo>
                      <a:pt x="801053" y="449580"/>
                      <a:pt x="788670" y="426720"/>
                      <a:pt x="762953" y="409575"/>
                    </a:cubicBezTo>
                    <a:close/>
                  </a:path>
                </a:pathLst>
              </a:custGeom>
              <a:grpFill/>
              <a:ln w="9525" cap="flat">
                <a:noFill/>
                <a:prstDash val="solid"/>
                <a:miter/>
              </a:ln>
            </p:spPr>
            <p:txBody>
              <a:bodyPr rtlCol="0" anchor="ctr"/>
              <a:lstStyle/>
              <a:p>
                <a:endParaRPr lang="ja-JP" altLang="en-US"/>
              </a:p>
            </p:txBody>
          </p:sp>
        </p:grpSp>
      </p:grpSp>
      <p:grpSp>
        <p:nvGrpSpPr>
          <p:cNvPr id="65" name="グループ化 64">
            <a:extLst>
              <a:ext uri="{FF2B5EF4-FFF2-40B4-BE49-F238E27FC236}">
                <a16:creationId xmlns:a16="http://schemas.microsoft.com/office/drawing/2014/main" id="{7204C3AB-C1E9-25CA-491D-DF6B403FC090}"/>
              </a:ext>
            </a:extLst>
          </p:cNvPr>
          <p:cNvGrpSpPr/>
          <p:nvPr/>
        </p:nvGrpSpPr>
        <p:grpSpPr>
          <a:xfrm>
            <a:off x="920552" y="980728"/>
            <a:ext cx="2448000" cy="2448000"/>
            <a:chOff x="488950" y="981075"/>
            <a:chExt cx="3023989" cy="3023989"/>
          </a:xfrm>
        </p:grpSpPr>
        <p:sp>
          <p:nvSpPr>
            <p:cNvPr id="11" name="楕円 10">
              <a:extLst>
                <a:ext uri="{FF2B5EF4-FFF2-40B4-BE49-F238E27FC236}">
                  <a16:creationId xmlns:a16="http://schemas.microsoft.com/office/drawing/2014/main" id="{BAB40C3E-C422-68F9-2339-033E2B5E5895}"/>
                </a:ext>
              </a:extLst>
            </p:cNvPr>
            <p:cNvSpPr/>
            <p:nvPr/>
          </p:nvSpPr>
          <p:spPr>
            <a:xfrm>
              <a:off x="488950" y="981075"/>
              <a:ext cx="3023989" cy="3023989"/>
            </a:xfrm>
            <a:prstGeom prst="ellipse">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9" name="グループ化 58">
              <a:extLst>
                <a:ext uri="{FF2B5EF4-FFF2-40B4-BE49-F238E27FC236}">
                  <a16:creationId xmlns:a16="http://schemas.microsoft.com/office/drawing/2014/main" id="{CC4FB9C1-E598-E965-A3B7-21ABECB35582}"/>
                </a:ext>
              </a:extLst>
            </p:cNvPr>
            <p:cNvGrpSpPr/>
            <p:nvPr/>
          </p:nvGrpSpPr>
          <p:grpSpPr>
            <a:xfrm>
              <a:off x="920944" y="1496930"/>
              <a:ext cx="2160000" cy="1992279"/>
              <a:chOff x="936812" y="1598136"/>
              <a:chExt cx="2160000" cy="1992279"/>
            </a:xfrm>
            <a:solidFill>
              <a:schemeClr val="accent1"/>
            </a:solidFill>
          </p:grpSpPr>
          <p:sp>
            <p:nvSpPr>
              <p:cNvPr id="30" name="グラフィックス 28" descr="手のひら 単色塗りつぶし">
                <a:extLst>
                  <a:ext uri="{FF2B5EF4-FFF2-40B4-BE49-F238E27FC236}">
                    <a16:creationId xmlns:a16="http://schemas.microsoft.com/office/drawing/2014/main" id="{4FC3A278-1D04-60DA-00A2-256177C6B62A}"/>
                  </a:ext>
                </a:extLst>
              </p:cNvPr>
              <p:cNvSpPr>
                <a:spLocks noChangeAspect="1"/>
              </p:cNvSpPr>
              <p:nvPr/>
            </p:nvSpPr>
            <p:spPr>
              <a:xfrm>
                <a:off x="936812" y="2682233"/>
                <a:ext cx="2160000" cy="908182"/>
              </a:xfrm>
              <a:custGeom>
                <a:avLst/>
                <a:gdLst>
                  <a:gd name="connsiteX0" fmla="*/ 1683000 w 1683000"/>
                  <a:gd name="connsiteY0" fmla="*/ 76500 h 707625"/>
                  <a:gd name="connsiteX1" fmla="*/ 1606500 w 1683000"/>
                  <a:gd name="connsiteY1" fmla="*/ 0 h 707625"/>
                  <a:gd name="connsiteX2" fmla="*/ 1566338 w 1683000"/>
                  <a:gd name="connsiteY2" fmla="*/ 11475 h 707625"/>
                  <a:gd name="connsiteX3" fmla="*/ 1239300 w 1683000"/>
                  <a:gd name="connsiteY3" fmla="*/ 198900 h 707625"/>
                  <a:gd name="connsiteX4" fmla="*/ 1239300 w 1683000"/>
                  <a:gd name="connsiteY4" fmla="*/ 263925 h 707625"/>
                  <a:gd name="connsiteX5" fmla="*/ 1084388 w 1683000"/>
                  <a:gd name="connsiteY5" fmla="*/ 384412 h 707625"/>
                  <a:gd name="connsiteX6" fmla="*/ 745875 w 1683000"/>
                  <a:gd name="connsiteY6" fmla="*/ 384412 h 707625"/>
                  <a:gd name="connsiteX7" fmla="*/ 745875 w 1683000"/>
                  <a:gd name="connsiteY7" fmla="*/ 307912 h 707625"/>
                  <a:gd name="connsiteX8" fmla="*/ 1090125 w 1683000"/>
                  <a:gd name="connsiteY8" fmla="*/ 307912 h 707625"/>
                  <a:gd name="connsiteX9" fmla="*/ 1166625 w 1683000"/>
                  <a:gd name="connsiteY9" fmla="*/ 231412 h 707625"/>
                  <a:gd name="connsiteX10" fmla="*/ 1090125 w 1683000"/>
                  <a:gd name="connsiteY10" fmla="*/ 154912 h 707625"/>
                  <a:gd name="connsiteX11" fmla="*/ 631125 w 1683000"/>
                  <a:gd name="connsiteY11" fmla="*/ 154912 h 707625"/>
                  <a:gd name="connsiteX12" fmla="*/ 541238 w 1683000"/>
                  <a:gd name="connsiteY12" fmla="*/ 179775 h 707625"/>
                  <a:gd name="connsiteX13" fmla="*/ 0 w 1683000"/>
                  <a:gd name="connsiteY13" fmla="*/ 439875 h 707625"/>
                  <a:gd name="connsiteX14" fmla="*/ 267750 w 1683000"/>
                  <a:gd name="connsiteY14" fmla="*/ 707625 h 707625"/>
                  <a:gd name="connsiteX15" fmla="*/ 726750 w 1683000"/>
                  <a:gd name="connsiteY15" fmla="*/ 535500 h 707625"/>
                  <a:gd name="connsiteX16" fmla="*/ 1084388 w 1683000"/>
                  <a:gd name="connsiteY16" fmla="*/ 535500 h 707625"/>
                  <a:gd name="connsiteX17" fmla="*/ 1130288 w 1683000"/>
                  <a:gd name="connsiteY17" fmla="*/ 520200 h 707625"/>
                  <a:gd name="connsiteX18" fmla="*/ 1656225 w 1683000"/>
                  <a:gd name="connsiteY18" fmla="*/ 135787 h 707625"/>
                  <a:gd name="connsiteX19" fmla="*/ 1683000 w 1683000"/>
                  <a:gd name="connsiteY19" fmla="*/ 76500 h 70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3000" h="707625">
                    <a:moveTo>
                      <a:pt x="1683000" y="76500"/>
                    </a:moveTo>
                    <a:cubicBezTo>
                      <a:pt x="1683000" y="34425"/>
                      <a:pt x="1648575" y="0"/>
                      <a:pt x="1606500" y="0"/>
                    </a:cubicBezTo>
                    <a:cubicBezTo>
                      <a:pt x="1591200" y="0"/>
                      <a:pt x="1577813" y="3825"/>
                      <a:pt x="1566338" y="11475"/>
                    </a:cubicBezTo>
                    <a:lnTo>
                      <a:pt x="1239300" y="198900"/>
                    </a:lnTo>
                    <a:cubicBezTo>
                      <a:pt x="1243125" y="219938"/>
                      <a:pt x="1243125" y="240975"/>
                      <a:pt x="1239300" y="263925"/>
                    </a:cubicBezTo>
                    <a:cubicBezTo>
                      <a:pt x="1224000" y="334688"/>
                      <a:pt x="1157063" y="384412"/>
                      <a:pt x="1084388" y="384412"/>
                    </a:cubicBezTo>
                    <a:lnTo>
                      <a:pt x="745875" y="384412"/>
                    </a:lnTo>
                    <a:lnTo>
                      <a:pt x="745875" y="307912"/>
                    </a:lnTo>
                    <a:lnTo>
                      <a:pt x="1090125" y="307912"/>
                    </a:lnTo>
                    <a:cubicBezTo>
                      <a:pt x="1132200" y="307912"/>
                      <a:pt x="1166625" y="273488"/>
                      <a:pt x="1166625" y="231412"/>
                    </a:cubicBezTo>
                    <a:cubicBezTo>
                      <a:pt x="1166625" y="189338"/>
                      <a:pt x="1132200" y="154912"/>
                      <a:pt x="1090125" y="154912"/>
                    </a:cubicBezTo>
                    <a:cubicBezTo>
                      <a:pt x="1090125" y="154912"/>
                      <a:pt x="634950" y="154912"/>
                      <a:pt x="631125" y="154912"/>
                    </a:cubicBezTo>
                    <a:cubicBezTo>
                      <a:pt x="598613" y="154912"/>
                      <a:pt x="568013" y="164475"/>
                      <a:pt x="541238" y="179775"/>
                    </a:cubicBezTo>
                    <a:lnTo>
                      <a:pt x="0" y="439875"/>
                    </a:lnTo>
                    <a:lnTo>
                      <a:pt x="267750" y="707625"/>
                    </a:lnTo>
                    <a:cubicBezTo>
                      <a:pt x="392063" y="583313"/>
                      <a:pt x="552713" y="535500"/>
                      <a:pt x="726750" y="535500"/>
                    </a:cubicBezTo>
                    <a:lnTo>
                      <a:pt x="1084388" y="535500"/>
                    </a:lnTo>
                    <a:cubicBezTo>
                      <a:pt x="1101600" y="535500"/>
                      <a:pt x="1116900" y="529763"/>
                      <a:pt x="1130288" y="520200"/>
                    </a:cubicBezTo>
                    <a:lnTo>
                      <a:pt x="1656225" y="135787"/>
                    </a:lnTo>
                    <a:cubicBezTo>
                      <a:pt x="1671525" y="120487"/>
                      <a:pt x="1683000" y="99450"/>
                      <a:pt x="1683000" y="76500"/>
                    </a:cubicBezTo>
                    <a:close/>
                  </a:path>
                </a:pathLst>
              </a:custGeom>
              <a:grpFill/>
              <a:ln w="19050" cap="flat">
                <a:noFill/>
                <a:prstDash val="solid"/>
                <a:miter/>
              </a:ln>
            </p:spPr>
            <p:txBody>
              <a:bodyPr rtlCol="0" anchor="ctr"/>
              <a:lstStyle/>
              <a:p>
                <a:endParaRPr lang="ja-JP" altLang="en-US"/>
              </a:p>
            </p:txBody>
          </p:sp>
          <p:sp>
            <p:nvSpPr>
              <p:cNvPr id="58" name="グラフィックス 26" descr="硬貨 単色塗りつぶし">
                <a:extLst>
                  <a:ext uri="{FF2B5EF4-FFF2-40B4-BE49-F238E27FC236}">
                    <a16:creationId xmlns:a16="http://schemas.microsoft.com/office/drawing/2014/main" id="{FC5E5991-C494-D0D7-E194-BD91B95B02D2}"/>
                  </a:ext>
                </a:extLst>
              </p:cNvPr>
              <p:cNvSpPr>
                <a:spLocks noChangeAspect="1"/>
              </p:cNvSpPr>
              <p:nvPr/>
            </p:nvSpPr>
            <p:spPr>
              <a:xfrm>
                <a:off x="1568624" y="1598136"/>
                <a:ext cx="1296000" cy="1110784"/>
              </a:xfrm>
              <a:custGeom>
                <a:avLst/>
                <a:gdLst>
                  <a:gd name="connsiteX0" fmla="*/ 743903 w 800151"/>
                  <a:gd name="connsiteY0" fmla="*/ 571500 h 685800"/>
                  <a:gd name="connsiteX1" fmla="*/ 705803 w 800151"/>
                  <a:gd name="connsiteY1" fmla="*/ 603885 h 685800"/>
                  <a:gd name="connsiteX2" fmla="*/ 705803 w 800151"/>
                  <a:gd name="connsiteY2" fmla="*/ 569595 h 685800"/>
                  <a:gd name="connsiteX3" fmla="*/ 743903 w 800151"/>
                  <a:gd name="connsiteY3" fmla="*/ 554355 h 685800"/>
                  <a:gd name="connsiteX4" fmla="*/ 743903 w 800151"/>
                  <a:gd name="connsiteY4" fmla="*/ 571500 h 685800"/>
                  <a:gd name="connsiteX5" fmla="*/ 667703 w 800151"/>
                  <a:gd name="connsiteY5" fmla="*/ 508635 h 685800"/>
                  <a:gd name="connsiteX6" fmla="*/ 667703 w 800151"/>
                  <a:gd name="connsiteY6" fmla="*/ 474345 h 685800"/>
                  <a:gd name="connsiteX7" fmla="*/ 705803 w 800151"/>
                  <a:gd name="connsiteY7" fmla="*/ 459105 h 685800"/>
                  <a:gd name="connsiteX8" fmla="*/ 705803 w 800151"/>
                  <a:gd name="connsiteY8" fmla="*/ 476250 h 685800"/>
                  <a:gd name="connsiteX9" fmla="*/ 667703 w 800151"/>
                  <a:gd name="connsiteY9" fmla="*/ 508635 h 685800"/>
                  <a:gd name="connsiteX10" fmla="*/ 667703 w 800151"/>
                  <a:gd name="connsiteY10" fmla="*/ 615315 h 685800"/>
                  <a:gd name="connsiteX11" fmla="*/ 629603 w 800151"/>
                  <a:gd name="connsiteY11" fmla="*/ 621983 h 685800"/>
                  <a:gd name="connsiteX12" fmla="*/ 629603 w 800151"/>
                  <a:gd name="connsiteY12" fmla="*/ 584835 h 685800"/>
                  <a:gd name="connsiteX13" fmla="*/ 667703 w 800151"/>
                  <a:gd name="connsiteY13" fmla="*/ 579120 h 685800"/>
                  <a:gd name="connsiteX14" fmla="*/ 667703 w 800151"/>
                  <a:gd name="connsiteY14" fmla="*/ 615315 h 685800"/>
                  <a:gd name="connsiteX15" fmla="*/ 591503 w 800151"/>
                  <a:gd name="connsiteY15" fmla="*/ 489585 h 685800"/>
                  <a:gd name="connsiteX16" fmla="*/ 629603 w 800151"/>
                  <a:gd name="connsiteY16" fmla="*/ 483870 h 685800"/>
                  <a:gd name="connsiteX17" fmla="*/ 629603 w 800151"/>
                  <a:gd name="connsiteY17" fmla="*/ 520065 h 685800"/>
                  <a:gd name="connsiteX18" fmla="*/ 591503 w 800151"/>
                  <a:gd name="connsiteY18" fmla="*/ 526733 h 685800"/>
                  <a:gd name="connsiteX19" fmla="*/ 591503 w 800151"/>
                  <a:gd name="connsiteY19" fmla="*/ 489585 h 685800"/>
                  <a:gd name="connsiteX20" fmla="*/ 591503 w 800151"/>
                  <a:gd name="connsiteY20" fmla="*/ 626745 h 685800"/>
                  <a:gd name="connsiteX21" fmla="*/ 553403 w 800151"/>
                  <a:gd name="connsiteY21" fmla="*/ 628650 h 685800"/>
                  <a:gd name="connsiteX22" fmla="*/ 553403 w 800151"/>
                  <a:gd name="connsiteY22" fmla="*/ 590550 h 685800"/>
                  <a:gd name="connsiteX23" fmla="*/ 591503 w 800151"/>
                  <a:gd name="connsiteY23" fmla="*/ 588645 h 685800"/>
                  <a:gd name="connsiteX24" fmla="*/ 591503 w 800151"/>
                  <a:gd name="connsiteY24" fmla="*/ 626745 h 685800"/>
                  <a:gd name="connsiteX25" fmla="*/ 515303 w 800151"/>
                  <a:gd name="connsiteY25" fmla="*/ 533400 h 685800"/>
                  <a:gd name="connsiteX26" fmla="*/ 515303 w 800151"/>
                  <a:gd name="connsiteY26" fmla="*/ 495300 h 685800"/>
                  <a:gd name="connsiteX27" fmla="*/ 553403 w 800151"/>
                  <a:gd name="connsiteY27" fmla="*/ 493395 h 685800"/>
                  <a:gd name="connsiteX28" fmla="*/ 553403 w 800151"/>
                  <a:gd name="connsiteY28" fmla="*/ 531495 h 685800"/>
                  <a:gd name="connsiteX29" fmla="*/ 515303 w 800151"/>
                  <a:gd name="connsiteY29" fmla="*/ 533400 h 685800"/>
                  <a:gd name="connsiteX30" fmla="*/ 515303 w 800151"/>
                  <a:gd name="connsiteY30" fmla="*/ 628650 h 685800"/>
                  <a:gd name="connsiteX31" fmla="*/ 477203 w 800151"/>
                  <a:gd name="connsiteY31" fmla="*/ 626745 h 685800"/>
                  <a:gd name="connsiteX32" fmla="*/ 477203 w 800151"/>
                  <a:gd name="connsiteY32" fmla="*/ 590550 h 685800"/>
                  <a:gd name="connsiteX33" fmla="*/ 496253 w 800151"/>
                  <a:gd name="connsiteY33" fmla="*/ 590550 h 685800"/>
                  <a:gd name="connsiteX34" fmla="*/ 515303 w 800151"/>
                  <a:gd name="connsiteY34" fmla="*/ 590550 h 685800"/>
                  <a:gd name="connsiteX35" fmla="*/ 515303 w 800151"/>
                  <a:gd name="connsiteY35" fmla="*/ 628650 h 685800"/>
                  <a:gd name="connsiteX36" fmla="*/ 439103 w 800151"/>
                  <a:gd name="connsiteY36" fmla="*/ 493395 h 685800"/>
                  <a:gd name="connsiteX37" fmla="*/ 477203 w 800151"/>
                  <a:gd name="connsiteY37" fmla="*/ 495300 h 685800"/>
                  <a:gd name="connsiteX38" fmla="*/ 477203 w 800151"/>
                  <a:gd name="connsiteY38" fmla="*/ 533400 h 685800"/>
                  <a:gd name="connsiteX39" fmla="*/ 439103 w 800151"/>
                  <a:gd name="connsiteY39" fmla="*/ 531495 h 685800"/>
                  <a:gd name="connsiteX40" fmla="*/ 439103 w 800151"/>
                  <a:gd name="connsiteY40" fmla="*/ 493395 h 685800"/>
                  <a:gd name="connsiteX41" fmla="*/ 439103 w 800151"/>
                  <a:gd name="connsiteY41" fmla="*/ 621983 h 685800"/>
                  <a:gd name="connsiteX42" fmla="*/ 401003 w 800151"/>
                  <a:gd name="connsiteY42" fmla="*/ 615315 h 685800"/>
                  <a:gd name="connsiteX43" fmla="*/ 401003 w 800151"/>
                  <a:gd name="connsiteY43" fmla="*/ 584835 h 685800"/>
                  <a:gd name="connsiteX44" fmla="*/ 439103 w 800151"/>
                  <a:gd name="connsiteY44" fmla="*/ 588645 h 685800"/>
                  <a:gd name="connsiteX45" fmla="*/ 439103 w 800151"/>
                  <a:gd name="connsiteY45" fmla="*/ 621983 h 685800"/>
                  <a:gd name="connsiteX46" fmla="*/ 362903 w 800151"/>
                  <a:gd name="connsiteY46" fmla="*/ 520065 h 685800"/>
                  <a:gd name="connsiteX47" fmla="*/ 362903 w 800151"/>
                  <a:gd name="connsiteY47" fmla="*/ 482918 h 685800"/>
                  <a:gd name="connsiteX48" fmla="*/ 401003 w 800151"/>
                  <a:gd name="connsiteY48" fmla="*/ 488633 h 685800"/>
                  <a:gd name="connsiteX49" fmla="*/ 401003 w 800151"/>
                  <a:gd name="connsiteY49" fmla="*/ 526733 h 685800"/>
                  <a:gd name="connsiteX50" fmla="*/ 362903 w 800151"/>
                  <a:gd name="connsiteY50" fmla="*/ 520065 h 685800"/>
                  <a:gd name="connsiteX51" fmla="*/ 362903 w 800151"/>
                  <a:gd name="connsiteY51" fmla="*/ 603885 h 685800"/>
                  <a:gd name="connsiteX52" fmla="*/ 324803 w 800151"/>
                  <a:gd name="connsiteY52" fmla="*/ 571500 h 685800"/>
                  <a:gd name="connsiteX53" fmla="*/ 324803 w 800151"/>
                  <a:gd name="connsiteY53" fmla="*/ 569595 h 685800"/>
                  <a:gd name="connsiteX54" fmla="*/ 325755 w 800151"/>
                  <a:gd name="connsiteY54" fmla="*/ 569595 h 685800"/>
                  <a:gd name="connsiteX55" fmla="*/ 333375 w 800151"/>
                  <a:gd name="connsiteY55" fmla="*/ 571500 h 685800"/>
                  <a:gd name="connsiteX56" fmla="*/ 362903 w 800151"/>
                  <a:gd name="connsiteY56" fmla="*/ 578168 h 685800"/>
                  <a:gd name="connsiteX57" fmla="*/ 362903 w 800151"/>
                  <a:gd name="connsiteY57" fmla="*/ 603885 h 685800"/>
                  <a:gd name="connsiteX58" fmla="*/ 210503 w 800151"/>
                  <a:gd name="connsiteY58" fmla="*/ 474345 h 685800"/>
                  <a:gd name="connsiteX59" fmla="*/ 229553 w 800151"/>
                  <a:gd name="connsiteY59" fmla="*/ 475298 h 685800"/>
                  <a:gd name="connsiteX60" fmla="*/ 229553 w 800151"/>
                  <a:gd name="connsiteY60" fmla="*/ 476250 h 685800"/>
                  <a:gd name="connsiteX61" fmla="*/ 239078 w 800151"/>
                  <a:gd name="connsiteY61" fmla="*/ 513398 h 685800"/>
                  <a:gd name="connsiteX62" fmla="*/ 210503 w 800151"/>
                  <a:gd name="connsiteY62" fmla="*/ 511492 h 685800"/>
                  <a:gd name="connsiteX63" fmla="*/ 210503 w 800151"/>
                  <a:gd name="connsiteY63" fmla="*/ 474345 h 685800"/>
                  <a:gd name="connsiteX64" fmla="*/ 172403 w 800151"/>
                  <a:gd name="connsiteY64" fmla="*/ 360045 h 685800"/>
                  <a:gd name="connsiteX65" fmla="*/ 210503 w 800151"/>
                  <a:gd name="connsiteY65" fmla="*/ 365760 h 685800"/>
                  <a:gd name="connsiteX66" fmla="*/ 210503 w 800151"/>
                  <a:gd name="connsiteY66" fmla="*/ 403860 h 685800"/>
                  <a:gd name="connsiteX67" fmla="*/ 172403 w 800151"/>
                  <a:gd name="connsiteY67" fmla="*/ 397193 h 685800"/>
                  <a:gd name="connsiteX68" fmla="*/ 172403 w 800151"/>
                  <a:gd name="connsiteY68" fmla="*/ 360045 h 685800"/>
                  <a:gd name="connsiteX69" fmla="*/ 172403 w 800151"/>
                  <a:gd name="connsiteY69" fmla="*/ 507683 h 685800"/>
                  <a:gd name="connsiteX70" fmla="*/ 134303 w 800151"/>
                  <a:gd name="connsiteY70" fmla="*/ 501015 h 685800"/>
                  <a:gd name="connsiteX71" fmla="*/ 134303 w 800151"/>
                  <a:gd name="connsiteY71" fmla="*/ 463868 h 685800"/>
                  <a:gd name="connsiteX72" fmla="*/ 172403 w 800151"/>
                  <a:gd name="connsiteY72" fmla="*/ 469583 h 685800"/>
                  <a:gd name="connsiteX73" fmla="*/ 172403 w 800151"/>
                  <a:gd name="connsiteY73" fmla="*/ 507683 h 685800"/>
                  <a:gd name="connsiteX74" fmla="*/ 96203 w 800151"/>
                  <a:gd name="connsiteY74" fmla="*/ 352425 h 685800"/>
                  <a:gd name="connsiteX75" fmla="*/ 96203 w 800151"/>
                  <a:gd name="connsiteY75" fmla="*/ 335280 h 685800"/>
                  <a:gd name="connsiteX76" fmla="*/ 134303 w 800151"/>
                  <a:gd name="connsiteY76" fmla="*/ 349568 h 685800"/>
                  <a:gd name="connsiteX77" fmla="*/ 134303 w 800151"/>
                  <a:gd name="connsiteY77" fmla="*/ 384810 h 685800"/>
                  <a:gd name="connsiteX78" fmla="*/ 96203 w 800151"/>
                  <a:gd name="connsiteY78" fmla="*/ 352425 h 685800"/>
                  <a:gd name="connsiteX79" fmla="*/ 96203 w 800151"/>
                  <a:gd name="connsiteY79" fmla="*/ 489585 h 685800"/>
                  <a:gd name="connsiteX80" fmla="*/ 58103 w 800151"/>
                  <a:gd name="connsiteY80" fmla="*/ 457200 h 685800"/>
                  <a:gd name="connsiteX81" fmla="*/ 58103 w 800151"/>
                  <a:gd name="connsiteY81" fmla="*/ 440055 h 685800"/>
                  <a:gd name="connsiteX82" fmla="*/ 96203 w 800151"/>
                  <a:gd name="connsiteY82" fmla="*/ 454343 h 685800"/>
                  <a:gd name="connsiteX83" fmla="*/ 96203 w 800151"/>
                  <a:gd name="connsiteY83" fmla="*/ 489585 h 685800"/>
                  <a:gd name="connsiteX84" fmla="*/ 58103 w 800151"/>
                  <a:gd name="connsiteY84" fmla="*/ 192405 h 685800"/>
                  <a:gd name="connsiteX85" fmla="*/ 96203 w 800151"/>
                  <a:gd name="connsiteY85" fmla="*/ 206693 h 685800"/>
                  <a:gd name="connsiteX86" fmla="*/ 96203 w 800151"/>
                  <a:gd name="connsiteY86" fmla="*/ 241935 h 685800"/>
                  <a:gd name="connsiteX87" fmla="*/ 58103 w 800151"/>
                  <a:gd name="connsiteY87" fmla="*/ 209550 h 685800"/>
                  <a:gd name="connsiteX88" fmla="*/ 58103 w 800151"/>
                  <a:gd name="connsiteY88" fmla="*/ 192405 h 685800"/>
                  <a:gd name="connsiteX89" fmla="*/ 172403 w 800151"/>
                  <a:gd name="connsiteY89" fmla="*/ 222885 h 685800"/>
                  <a:gd name="connsiteX90" fmla="*/ 172403 w 800151"/>
                  <a:gd name="connsiteY90" fmla="*/ 260985 h 685800"/>
                  <a:gd name="connsiteX91" fmla="*/ 134303 w 800151"/>
                  <a:gd name="connsiteY91" fmla="*/ 254318 h 685800"/>
                  <a:gd name="connsiteX92" fmla="*/ 134303 w 800151"/>
                  <a:gd name="connsiteY92" fmla="*/ 217170 h 685800"/>
                  <a:gd name="connsiteX93" fmla="*/ 172403 w 800151"/>
                  <a:gd name="connsiteY93" fmla="*/ 222885 h 685800"/>
                  <a:gd name="connsiteX94" fmla="*/ 267653 w 800151"/>
                  <a:gd name="connsiteY94" fmla="*/ 57150 h 685800"/>
                  <a:gd name="connsiteX95" fmla="*/ 477203 w 800151"/>
                  <a:gd name="connsiteY95" fmla="*/ 114300 h 685800"/>
                  <a:gd name="connsiteX96" fmla="*/ 267653 w 800151"/>
                  <a:gd name="connsiteY96" fmla="*/ 171450 h 685800"/>
                  <a:gd name="connsiteX97" fmla="*/ 58103 w 800151"/>
                  <a:gd name="connsiteY97" fmla="*/ 114300 h 685800"/>
                  <a:gd name="connsiteX98" fmla="*/ 267653 w 800151"/>
                  <a:gd name="connsiteY98" fmla="*/ 57150 h 685800"/>
                  <a:gd name="connsiteX99" fmla="*/ 324803 w 800151"/>
                  <a:gd name="connsiteY99" fmla="*/ 508635 h 685800"/>
                  <a:gd name="connsiteX100" fmla="*/ 286703 w 800151"/>
                  <a:gd name="connsiteY100" fmla="*/ 476250 h 685800"/>
                  <a:gd name="connsiteX101" fmla="*/ 286703 w 800151"/>
                  <a:gd name="connsiteY101" fmla="*/ 459105 h 685800"/>
                  <a:gd name="connsiteX102" fmla="*/ 324803 w 800151"/>
                  <a:gd name="connsiteY102" fmla="*/ 473393 h 685800"/>
                  <a:gd name="connsiteX103" fmla="*/ 324803 w 800151"/>
                  <a:gd name="connsiteY103" fmla="*/ 508635 h 685800"/>
                  <a:gd name="connsiteX104" fmla="*/ 439103 w 800151"/>
                  <a:gd name="connsiteY104" fmla="*/ 241935 h 685800"/>
                  <a:gd name="connsiteX105" fmla="*/ 439103 w 800151"/>
                  <a:gd name="connsiteY105" fmla="*/ 207645 h 685800"/>
                  <a:gd name="connsiteX106" fmla="*/ 477203 w 800151"/>
                  <a:gd name="connsiteY106" fmla="*/ 192405 h 685800"/>
                  <a:gd name="connsiteX107" fmla="*/ 477203 w 800151"/>
                  <a:gd name="connsiteY107" fmla="*/ 209550 h 685800"/>
                  <a:gd name="connsiteX108" fmla="*/ 439103 w 800151"/>
                  <a:gd name="connsiteY108" fmla="*/ 241935 h 685800"/>
                  <a:gd name="connsiteX109" fmla="*/ 362903 w 800151"/>
                  <a:gd name="connsiteY109" fmla="*/ 260033 h 685800"/>
                  <a:gd name="connsiteX110" fmla="*/ 362903 w 800151"/>
                  <a:gd name="connsiteY110" fmla="*/ 222885 h 685800"/>
                  <a:gd name="connsiteX111" fmla="*/ 401003 w 800151"/>
                  <a:gd name="connsiteY111" fmla="*/ 217170 h 685800"/>
                  <a:gd name="connsiteX112" fmla="*/ 401003 w 800151"/>
                  <a:gd name="connsiteY112" fmla="*/ 253365 h 685800"/>
                  <a:gd name="connsiteX113" fmla="*/ 362903 w 800151"/>
                  <a:gd name="connsiteY113" fmla="*/ 260033 h 685800"/>
                  <a:gd name="connsiteX114" fmla="*/ 286703 w 800151"/>
                  <a:gd name="connsiteY114" fmla="*/ 266700 h 685800"/>
                  <a:gd name="connsiteX115" fmla="*/ 286703 w 800151"/>
                  <a:gd name="connsiteY115" fmla="*/ 228600 h 685800"/>
                  <a:gd name="connsiteX116" fmla="*/ 324803 w 800151"/>
                  <a:gd name="connsiteY116" fmla="*/ 226695 h 685800"/>
                  <a:gd name="connsiteX117" fmla="*/ 324803 w 800151"/>
                  <a:gd name="connsiteY117" fmla="*/ 264795 h 685800"/>
                  <a:gd name="connsiteX118" fmla="*/ 286703 w 800151"/>
                  <a:gd name="connsiteY118" fmla="*/ 266700 h 685800"/>
                  <a:gd name="connsiteX119" fmla="*/ 210503 w 800151"/>
                  <a:gd name="connsiteY119" fmla="*/ 264795 h 685800"/>
                  <a:gd name="connsiteX120" fmla="*/ 210503 w 800151"/>
                  <a:gd name="connsiteY120" fmla="*/ 226695 h 685800"/>
                  <a:gd name="connsiteX121" fmla="*/ 248603 w 800151"/>
                  <a:gd name="connsiteY121" fmla="*/ 228600 h 685800"/>
                  <a:gd name="connsiteX122" fmla="*/ 248603 w 800151"/>
                  <a:gd name="connsiteY122" fmla="*/ 266700 h 685800"/>
                  <a:gd name="connsiteX123" fmla="*/ 210503 w 800151"/>
                  <a:gd name="connsiteY123" fmla="*/ 264795 h 685800"/>
                  <a:gd name="connsiteX124" fmla="*/ 705803 w 800151"/>
                  <a:gd name="connsiteY124" fmla="*/ 381000 h 685800"/>
                  <a:gd name="connsiteX125" fmla="*/ 496253 w 800151"/>
                  <a:gd name="connsiteY125" fmla="*/ 438150 h 685800"/>
                  <a:gd name="connsiteX126" fmla="*/ 286703 w 800151"/>
                  <a:gd name="connsiteY126" fmla="*/ 381000 h 685800"/>
                  <a:gd name="connsiteX127" fmla="*/ 496253 w 800151"/>
                  <a:gd name="connsiteY127" fmla="*/ 323850 h 685800"/>
                  <a:gd name="connsiteX128" fmla="*/ 705803 w 800151"/>
                  <a:gd name="connsiteY128" fmla="*/ 381000 h 685800"/>
                  <a:gd name="connsiteX129" fmla="*/ 762953 w 800151"/>
                  <a:gd name="connsiteY129" fmla="*/ 409575 h 685800"/>
                  <a:gd name="connsiteX130" fmla="*/ 762953 w 800151"/>
                  <a:gd name="connsiteY130" fmla="*/ 381000 h 685800"/>
                  <a:gd name="connsiteX131" fmla="*/ 659130 w 800151"/>
                  <a:gd name="connsiteY131" fmla="*/ 285750 h 685800"/>
                  <a:gd name="connsiteX132" fmla="*/ 570548 w 800151"/>
                  <a:gd name="connsiteY132" fmla="*/ 270510 h 685800"/>
                  <a:gd name="connsiteX133" fmla="*/ 571500 w 800151"/>
                  <a:gd name="connsiteY133" fmla="*/ 257175 h 685800"/>
                  <a:gd name="connsiteX134" fmla="*/ 533400 w 800151"/>
                  <a:gd name="connsiteY134" fmla="*/ 190500 h 685800"/>
                  <a:gd name="connsiteX135" fmla="*/ 533400 w 800151"/>
                  <a:gd name="connsiteY135" fmla="*/ 114300 h 685800"/>
                  <a:gd name="connsiteX136" fmla="*/ 429578 w 800151"/>
                  <a:gd name="connsiteY136" fmla="*/ 19050 h 685800"/>
                  <a:gd name="connsiteX137" fmla="*/ 266700 w 800151"/>
                  <a:gd name="connsiteY137" fmla="*/ 0 h 685800"/>
                  <a:gd name="connsiteX138" fmla="*/ 0 w 800151"/>
                  <a:gd name="connsiteY138" fmla="*/ 114300 h 685800"/>
                  <a:gd name="connsiteX139" fmla="*/ 0 w 800151"/>
                  <a:gd name="connsiteY139" fmla="*/ 209550 h 685800"/>
                  <a:gd name="connsiteX140" fmla="*/ 38100 w 800151"/>
                  <a:gd name="connsiteY140" fmla="*/ 276225 h 685800"/>
                  <a:gd name="connsiteX141" fmla="*/ 38100 w 800151"/>
                  <a:gd name="connsiteY141" fmla="*/ 294323 h 685800"/>
                  <a:gd name="connsiteX142" fmla="*/ 0 w 800151"/>
                  <a:gd name="connsiteY142" fmla="*/ 361950 h 685800"/>
                  <a:gd name="connsiteX143" fmla="*/ 0 w 800151"/>
                  <a:gd name="connsiteY143" fmla="*/ 457200 h 685800"/>
                  <a:gd name="connsiteX144" fmla="*/ 103822 w 800151"/>
                  <a:gd name="connsiteY144" fmla="*/ 552450 h 685800"/>
                  <a:gd name="connsiteX145" fmla="*/ 266700 w 800151"/>
                  <a:gd name="connsiteY145" fmla="*/ 571500 h 685800"/>
                  <a:gd name="connsiteX146" fmla="*/ 370523 w 800151"/>
                  <a:gd name="connsiteY146" fmla="*/ 666750 h 685800"/>
                  <a:gd name="connsiteX147" fmla="*/ 533400 w 800151"/>
                  <a:gd name="connsiteY147" fmla="*/ 685800 h 685800"/>
                  <a:gd name="connsiteX148" fmla="*/ 800100 w 800151"/>
                  <a:gd name="connsiteY148" fmla="*/ 571500 h 685800"/>
                  <a:gd name="connsiteX149" fmla="*/ 800100 w 800151"/>
                  <a:gd name="connsiteY149" fmla="*/ 476250 h 685800"/>
                  <a:gd name="connsiteX150" fmla="*/ 762953 w 800151"/>
                  <a:gd name="connsiteY150" fmla="*/ 409575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800151" h="685800">
                    <a:moveTo>
                      <a:pt x="743903" y="571500"/>
                    </a:moveTo>
                    <a:cubicBezTo>
                      <a:pt x="743903" y="583883"/>
                      <a:pt x="729615" y="595313"/>
                      <a:pt x="705803" y="603885"/>
                    </a:cubicBezTo>
                    <a:lnTo>
                      <a:pt x="705803" y="569595"/>
                    </a:lnTo>
                    <a:cubicBezTo>
                      <a:pt x="719138" y="565785"/>
                      <a:pt x="732473" y="560070"/>
                      <a:pt x="743903" y="554355"/>
                    </a:cubicBezTo>
                    <a:lnTo>
                      <a:pt x="743903" y="571500"/>
                    </a:lnTo>
                    <a:close/>
                    <a:moveTo>
                      <a:pt x="667703" y="508635"/>
                    </a:moveTo>
                    <a:lnTo>
                      <a:pt x="667703" y="474345"/>
                    </a:lnTo>
                    <a:cubicBezTo>
                      <a:pt x="681038" y="470535"/>
                      <a:pt x="694373" y="464820"/>
                      <a:pt x="705803" y="459105"/>
                    </a:cubicBezTo>
                    <a:lnTo>
                      <a:pt x="705803" y="476250"/>
                    </a:lnTo>
                    <a:cubicBezTo>
                      <a:pt x="705803" y="488633"/>
                      <a:pt x="691515" y="500063"/>
                      <a:pt x="667703" y="508635"/>
                    </a:cubicBezTo>
                    <a:close/>
                    <a:moveTo>
                      <a:pt x="667703" y="615315"/>
                    </a:moveTo>
                    <a:cubicBezTo>
                      <a:pt x="656273" y="618173"/>
                      <a:pt x="642938" y="620078"/>
                      <a:pt x="629603" y="621983"/>
                    </a:cubicBezTo>
                    <a:lnTo>
                      <a:pt x="629603" y="584835"/>
                    </a:lnTo>
                    <a:cubicBezTo>
                      <a:pt x="641985" y="582930"/>
                      <a:pt x="655320" y="581025"/>
                      <a:pt x="667703" y="579120"/>
                    </a:cubicBezTo>
                    <a:lnTo>
                      <a:pt x="667703" y="615315"/>
                    </a:lnTo>
                    <a:close/>
                    <a:moveTo>
                      <a:pt x="591503" y="489585"/>
                    </a:moveTo>
                    <a:cubicBezTo>
                      <a:pt x="603885" y="487680"/>
                      <a:pt x="617220" y="485775"/>
                      <a:pt x="629603" y="483870"/>
                    </a:cubicBezTo>
                    <a:lnTo>
                      <a:pt x="629603" y="520065"/>
                    </a:lnTo>
                    <a:cubicBezTo>
                      <a:pt x="618173" y="522923"/>
                      <a:pt x="604838" y="524828"/>
                      <a:pt x="591503" y="526733"/>
                    </a:cubicBezTo>
                    <a:lnTo>
                      <a:pt x="591503" y="489585"/>
                    </a:lnTo>
                    <a:close/>
                    <a:moveTo>
                      <a:pt x="591503" y="626745"/>
                    </a:moveTo>
                    <a:cubicBezTo>
                      <a:pt x="579120" y="627698"/>
                      <a:pt x="566738" y="628650"/>
                      <a:pt x="553403" y="628650"/>
                    </a:cubicBezTo>
                    <a:lnTo>
                      <a:pt x="553403" y="590550"/>
                    </a:lnTo>
                    <a:cubicBezTo>
                      <a:pt x="564833" y="590550"/>
                      <a:pt x="578168" y="589598"/>
                      <a:pt x="591503" y="588645"/>
                    </a:cubicBezTo>
                    <a:lnTo>
                      <a:pt x="591503" y="626745"/>
                    </a:lnTo>
                    <a:close/>
                    <a:moveTo>
                      <a:pt x="515303" y="533400"/>
                    </a:moveTo>
                    <a:lnTo>
                      <a:pt x="515303" y="495300"/>
                    </a:lnTo>
                    <a:cubicBezTo>
                      <a:pt x="526733" y="495300"/>
                      <a:pt x="540068" y="494348"/>
                      <a:pt x="553403" y="493395"/>
                    </a:cubicBezTo>
                    <a:lnTo>
                      <a:pt x="553403" y="531495"/>
                    </a:lnTo>
                    <a:cubicBezTo>
                      <a:pt x="541020" y="532448"/>
                      <a:pt x="528638" y="532448"/>
                      <a:pt x="515303" y="533400"/>
                    </a:cubicBezTo>
                    <a:close/>
                    <a:moveTo>
                      <a:pt x="515303" y="628650"/>
                    </a:moveTo>
                    <a:cubicBezTo>
                      <a:pt x="501968" y="628650"/>
                      <a:pt x="489585" y="627698"/>
                      <a:pt x="477203" y="626745"/>
                    </a:cubicBezTo>
                    <a:lnTo>
                      <a:pt x="477203" y="590550"/>
                    </a:lnTo>
                    <a:cubicBezTo>
                      <a:pt x="483870" y="590550"/>
                      <a:pt x="489585" y="590550"/>
                      <a:pt x="496253" y="590550"/>
                    </a:cubicBezTo>
                    <a:cubicBezTo>
                      <a:pt x="501968" y="590550"/>
                      <a:pt x="508635" y="590550"/>
                      <a:pt x="515303" y="590550"/>
                    </a:cubicBezTo>
                    <a:lnTo>
                      <a:pt x="515303" y="628650"/>
                    </a:lnTo>
                    <a:close/>
                    <a:moveTo>
                      <a:pt x="439103" y="493395"/>
                    </a:moveTo>
                    <a:cubicBezTo>
                      <a:pt x="451485" y="494348"/>
                      <a:pt x="463868" y="495300"/>
                      <a:pt x="477203" y="495300"/>
                    </a:cubicBezTo>
                    <a:lnTo>
                      <a:pt x="477203" y="533400"/>
                    </a:lnTo>
                    <a:cubicBezTo>
                      <a:pt x="463868" y="533400"/>
                      <a:pt x="451485" y="532448"/>
                      <a:pt x="439103" y="531495"/>
                    </a:cubicBezTo>
                    <a:lnTo>
                      <a:pt x="439103" y="493395"/>
                    </a:lnTo>
                    <a:close/>
                    <a:moveTo>
                      <a:pt x="439103" y="621983"/>
                    </a:moveTo>
                    <a:cubicBezTo>
                      <a:pt x="425768" y="620078"/>
                      <a:pt x="412433" y="618173"/>
                      <a:pt x="401003" y="615315"/>
                    </a:cubicBezTo>
                    <a:lnTo>
                      <a:pt x="401003" y="584835"/>
                    </a:lnTo>
                    <a:cubicBezTo>
                      <a:pt x="413385" y="586740"/>
                      <a:pt x="425768" y="587693"/>
                      <a:pt x="439103" y="588645"/>
                    </a:cubicBezTo>
                    <a:lnTo>
                      <a:pt x="439103" y="621983"/>
                    </a:lnTo>
                    <a:close/>
                    <a:moveTo>
                      <a:pt x="362903" y="520065"/>
                    </a:moveTo>
                    <a:lnTo>
                      <a:pt x="362903" y="482918"/>
                    </a:lnTo>
                    <a:cubicBezTo>
                      <a:pt x="375285" y="484823"/>
                      <a:pt x="387668" y="487680"/>
                      <a:pt x="401003" y="488633"/>
                    </a:cubicBezTo>
                    <a:lnTo>
                      <a:pt x="401003" y="526733"/>
                    </a:lnTo>
                    <a:cubicBezTo>
                      <a:pt x="387668" y="524828"/>
                      <a:pt x="374333" y="522923"/>
                      <a:pt x="362903" y="520065"/>
                    </a:cubicBezTo>
                    <a:close/>
                    <a:moveTo>
                      <a:pt x="362903" y="603885"/>
                    </a:moveTo>
                    <a:cubicBezTo>
                      <a:pt x="339090" y="594360"/>
                      <a:pt x="324803" y="582930"/>
                      <a:pt x="324803" y="571500"/>
                    </a:cubicBezTo>
                    <a:lnTo>
                      <a:pt x="324803" y="569595"/>
                    </a:lnTo>
                    <a:cubicBezTo>
                      <a:pt x="324803" y="569595"/>
                      <a:pt x="324803" y="569595"/>
                      <a:pt x="325755" y="569595"/>
                    </a:cubicBezTo>
                    <a:cubicBezTo>
                      <a:pt x="328613" y="570548"/>
                      <a:pt x="330518" y="571500"/>
                      <a:pt x="333375" y="571500"/>
                    </a:cubicBezTo>
                    <a:cubicBezTo>
                      <a:pt x="342900" y="574358"/>
                      <a:pt x="352425" y="576263"/>
                      <a:pt x="362903" y="578168"/>
                    </a:cubicBezTo>
                    <a:lnTo>
                      <a:pt x="362903" y="603885"/>
                    </a:lnTo>
                    <a:close/>
                    <a:moveTo>
                      <a:pt x="210503" y="474345"/>
                    </a:moveTo>
                    <a:cubicBezTo>
                      <a:pt x="217170" y="474345"/>
                      <a:pt x="222885" y="475298"/>
                      <a:pt x="229553" y="475298"/>
                    </a:cubicBezTo>
                    <a:lnTo>
                      <a:pt x="229553" y="476250"/>
                    </a:lnTo>
                    <a:cubicBezTo>
                      <a:pt x="229553" y="489585"/>
                      <a:pt x="232410" y="502920"/>
                      <a:pt x="239078" y="513398"/>
                    </a:cubicBezTo>
                    <a:cubicBezTo>
                      <a:pt x="229553" y="513398"/>
                      <a:pt x="220028" y="512445"/>
                      <a:pt x="210503" y="511492"/>
                    </a:cubicBezTo>
                    <a:lnTo>
                      <a:pt x="210503" y="474345"/>
                    </a:lnTo>
                    <a:close/>
                    <a:moveTo>
                      <a:pt x="172403" y="360045"/>
                    </a:moveTo>
                    <a:cubicBezTo>
                      <a:pt x="184785" y="361950"/>
                      <a:pt x="197168" y="364808"/>
                      <a:pt x="210503" y="365760"/>
                    </a:cubicBezTo>
                    <a:lnTo>
                      <a:pt x="210503" y="403860"/>
                    </a:lnTo>
                    <a:cubicBezTo>
                      <a:pt x="197168" y="401955"/>
                      <a:pt x="183833" y="400050"/>
                      <a:pt x="172403" y="397193"/>
                    </a:cubicBezTo>
                    <a:lnTo>
                      <a:pt x="172403" y="360045"/>
                    </a:lnTo>
                    <a:close/>
                    <a:moveTo>
                      <a:pt x="172403" y="507683"/>
                    </a:moveTo>
                    <a:cubicBezTo>
                      <a:pt x="159068" y="505778"/>
                      <a:pt x="145733" y="503873"/>
                      <a:pt x="134303" y="501015"/>
                    </a:cubicBezTo>
                    <a:lnTo>
                      <a:pt x="134303" y="463868"/>
                    </a:lnTo>
                    <a:cubicBezTo>
                      <a:pt x="146685" y="465773"/>
                      <a:pt x="159068" y="468630"/>
                      <a:pt x="172403" y="469583"/>
                    </a:cubicBezTo>
                    <a:lnTo>
                      <a:pt x="172403" y="507683"/>
                    </a:lnTo>
                    <a:close/>
                    <a:moveTo>
                      <a:pt x="96203" y="352425"/>
                    </a:moveTo>
                    <a:lnTo>
                      <a:pt x="96203" y="335280"/>
                    </a:lnTo>
                    <a:cubicBezTo>
                      <a:pt x="107633" y="340995"/>
                      <a:pt x="120015" y="345758"/>
                      <a:pt x="134303" y="349568"/>
                    </a:cubicBezTo>
                    <a:lnTo>
                      <a:pt x="134303" y="384810"/>
                    </a:lnTo>
                    <a:cubicBezTo>
                      <a:pt x="110490" y="376238"/>
                      <a:pt x="96203" y="364808"/>
                      <a:pt x="96203" y="352425"/>
                    </a:cubicBezTo>
                    <a:close/>
                    <a:moveTo>
                      <a:pt x="96203" y="489585"/>
                    </a:moveTo>
                    <a:cubicBezTo>
                      <a:pt x="72390" y="480060"/>
                      <a:pt x="58103" y="468630"/>
                      <a:pt x="58103" y="457200"/>
                    </a:cubicBezTo>
                    <a:lnTo>
                      <a:pt x="58103" y="440055"/>
                    </a:lnTo>
                    <a:cubicBezTo>
                      <a:pt x="69533" y="445770"/>
                      <a:pt x="81915" y="450533"/>
                      <a:pt x="96203" y="454343"/>
                    </a:cubicBezTo>
                    <a:lnTo>
                      <a:pt x="96203" y="489585"/>
                    </a:lnTo>
                    <a:close/>
                    <a:moveTo>
                      <a:pt x="58103" y="192405"/>
                    </a:moveTo>
                    <a:cubicBezTo>
                      <a:pt x="69533" y="198120"/>
                      <a:pt x="81915" y="202883"/>
                      <a:pt x="96203" y="206693"/>
                    </a:cubicBezTo>
                    <a:lnTo>
                      <a:pt x="96203" y="241935"/>
                    </a:lnTo>
                    <a:cubicBezTo>
                      <a:pt x="72390" y="232410"/>
                      <a:pt x="58103" y="220980"/>
                      <a:pt x="58103" y="209550"/>
                    </a:cubicBezTo>
                    <a:lnTo>
                      <a:pt x="58103" y="192405"/>
                    </a:lnTo>
                    <a:close/>
                    <a:moveTo>
                      <a:pt x="172403" y="222885"/>
                    </a:moveTo>
                    <a:lnTo>
                      <a:pt x="172403" y="260985"/>
                    </a:lnTo>
                    <a:cubicBezTo>
                      <a:pt x="159068" y="259080"/>
                      <a:pt x="145733" y="257175"/>
                      <a:pt x="134303" y="254318"/>
                    </a:cubicBezTo>
                    <a:lnTo>
                      <a:pt x="134303" y="217170"/>
                    </a:lnTo>
                    <a:cubicBezTo>
                      <a:pt x="146685" y="219075"/>
                      <a:pt x="159068" y="220980"/>
                      <a:pt x="172403" y="222885"/>
                    </a:cubicBezTo>
                    <a:close/>
                    <a:moveTo>
                      <a:pt x="267653" y="57150"/>
                    </a:moveTo>
                    <a:cubicBezTo>
                      <a:pt x="383858" y="57150"/>
                      <a:pt x="477203" y="82868"/>
                      <a:pt x="477203" y="114300"/>
                    </a:cubicBezTo>
                    <a:cubicBezTo>
                      <a:pt x="477203" y="145733"/>
                      <a:pt x="383858" y="171450"/>
                      <a:pt x="267653" y="171450"/>
                    </a:cubicBezTo>
                    <a:cubicBezTo>
                      <a:pt x="151447" y="171450"/>
                      <a:pt x="58103" y="145733"/>
                      <a:pt x="58103" y="114300"/>
                    </a:cubicBezTo>
                    <a:cubicBezTo>
                      <a:pt x="58103" y="82868"/>
                      <a:pt x="151447" y="57150"/>
                      <a:pt x="267653" y="57150"/>
                    </a:cubicBezTo>
                    <a:close/>
                    <a:moveTo>
                      <a:pt x="324803" y="508635"/>
                    </a:moveTo>
                    <a:cubicBezTo>
                      <a:pt x="300990" y="499110"/>
                      <a:pt x="286703" y="487680"/>
                      <a:pt x="286703" y="476250"/>
                    </a:cubicBezTo>
                    <a:lnTo>
                      <a:pt x="286703" y="459105"/>
                    </a:lnTo>
                    <a:cubicBezTo>
                      <a:pt x="298133" y="464820"/>
                      <a:pt x="310515" y="469583"/>
                      <a:pt x="324803" y="473393"/>
                    </a:cubicBezTo>
                    <a:lnTo>
                      <a:pt x="324803" y="508635"/>
                    </a:lnTo>
                    <a:close/>
                    <a:moveTo>
                      <a:pt x="439103" y="241935"/>
                    </a:moveTo>
                    <a:lnTo>
                      <a:pt x="439103" y="207645"/>
                    </a:lnTo>
                    <a:cubicBezTo>
                      <a:pt x="452438" y="203835"/>
                      <a:pt x="465773" y="198120"/>
                      <a:pt x="477203" y="192405"/>
                    </a:cubicBezTo>
                    <a:lnTo>
                      <a:pt x="477203" y="209550"/>
                    </a:lnTo>
                    <a:cubicBezTo>
                      <a:pt x="477203" y="221933"/>
                      <a:pt x="462915" y="233363"/>
                      <a:pt x="439103" y="241935"/>
                    </a:cubicBezTo>
                    <a:close/>
                    <a:moveTo>
                      <a:pt x="362903" y="260033"/>
                    </a:moveTo>
                    <a:lnTo>
                      <a:pt x="362903" y="222885"/>
                    </a:lnTo>
                    <a:cubicBezTo>
                      <a:pt x="375285" y="220980"/>
                      <a:pt x="388620" y="219075"/>
                      <a:pt x="401003" y="217170"/>
                    </a:cubicBezTo>
                    <a:lnTo>
                      <a:pt x="401003" y="253365"/>
                    </a:lnTo>
                    <a:cubicBezTo>
                      <a:pt x="389573" y="256223"/>
                      <a:pt x="376238" y="258127"/>
                      <a:pt x="362903" y="260033"/>
                    </a:cubicBezTo>
                    <a:close/>
                    <a:moveTo>
                      <a:pt x="286703" y="266700"/>
                    </a:moveTo>
                    <a:lnTo>
                      <a:pt x="286703" y="228600"/>
                    </a:lnTo>
                    <a:cubicBezTo>
                      <a:pt x="298133" y="228600"/>
                      <a:pt x="311468" y="227648"/>
                      <a:pt x="324803" y="226695"/>
                    </a:cubicBezTo>
                    <a:lnTo>
                      <a:pt x="324803" y="264795"/>
                    </a:lnTo>
                    <a:cubicBezTo>
                      <a:pt x="312420" y="265748"/>
                      <a:pt x="300038" y="265748"/>
                      <a:pt x="286703" y="266700"/>
                    </a:cubicBezTo>
                    <a:close/>
                    <a:moveTo>
                      <a:pt x="210503" y="264795"/>
                    </a:moveTo>
                    <a:lnTo>
                      <a:pt x="210503" y="226695"/>
                    </a:lnTo>
                    <a:cubicBezTo>
                      <a:pt x="222885" y="227648"/>
                      <a:pt x="235267" y="228600"/>
                      <a:pt x="248603" y="228600"/>
                    </a:cubicBezTo>
                    <a:lnTo>
                      <a:pt x="248603" y="266700"/>
                    </a:lnTo>
                    <a:cubicBezTo>
                      <a:pt x="235267" y="265748"/>
                      <a:pt x="222885" y="265748"/>
                      <a:pt x="210503" y="264795"/>
                    </a:cubicBezTo>
                    <a:close/>
                    <a:moveTo>
                      <a:pt x="705803" y="381000"/>
                    </a:moveTo>
                    <a:cubicBezTo>
                      <a:pt x="705803" y="412433"/>
                      <a:pt x="612458" y="438150"/>
                      <a:pt x="496253" y="438150"/>
                    </a:cubicBezTo>
                    <a:cubicBezTo>
                      <a:pt x="380048" y="438150"/>
                      <a:pt x="286703" y="412433"/>
                      <a:pt x="286703" y="381000"/>
                    </a:cubicBezTo>
                    <a:cubicBezTo>
                      <a:pt x="286703" y="349568"/>
                      <a:pt x="380048" y="323850"/>
                      <a:pt x="496253" y="323850"/>
                    </a:cubicBezTo>
                    <a:cubicBezTo>
                      <a:pt x="612458" y="323850"/>
                      <a:pt x="705803" y="349568"/>
                      <a:pt x="705803" y="381000"/>
                    </a:cubicBezTo>
                    <a:close/>
                    <a:moveTo>
                      <a:pt x="762953" y="409575"/>
                    </a:moveTo>
                    <a:lnTo>
                      <a:pt x="762953" y="381000"/>
                    </a:lnTo>
                    <a:cubicBezTo>
                      <a:pt x="762953" y="336233"/>
                      <a:pt x="727710" y="303848"/>
                      <a:pt x="659130" y="285750"/>
                    </a:cubicBezTo>
                    <a:cubicBezTo>
                      <a:pt x="633413" y="279083"/>
                      <a:pt x="603885" y="273368"/>
                      <a:pt x="570548" y="270510"/>
                    </a:cubicBezTo>
                    <a:cubicBezTo>
                      <a:pt x="571500" y="266700"/>
                      <a:pt x="571500" y="261938"/>
                      <a:pt x="571500" y="257175"/>
                    </a:cubicBezTo>
                    <a:cubicBezTo>
                      <a:pt x="571500" y="230505"/>
                      <a:pt x="559118" y="207645"/>
                      <a:pt x="533400" y="190500"/>
                    </a:cubicBezTo>
                    <a:lnTo>
                      <a:pt x="533400" y="114300"/>
                    </a:lnTo>
                    <a:cubicBezTo>
                      <a:pt x="533400" y="69532"/>
                      <a:pt x="498158" y="37147"/>
                      <a:pt x="429578" y="19050"/>
                    </a:cubicBezTo>
                    <a:cubicBezTo>
                      <a:pt x="384810" y="6667"/>
                      <a:pt x="327660" y="0"/>
                      <a:pt x="266700" y="0"/>
                    </a:cubicBezTo>
                    <a:cubicBezTo>
                      <a:pt x="186690" y="0"/>
                      <a:pt x="0" y="11430"/>
                      <a:pt x="0" y="114300"/>
                    </a:cubicBezTo>
                    <a:lnTo>
                      <a:pt x="0" y="209550"/>
                    </a:lnTo>
                    <a:cubicBezTo>
                      <a:pt x="0" y="236220"/>
                      <a:pt x="12382" y="259080"/>
                      <a:pt x="38100" y="276225"/>
                    </a:cubicBezTo>
                    <a:lnTo>
                      <a:pt x="38100" y="294323"/>
                    </a:lnTo>
                    <a:cubicBezTo>
                      <a:pt x="15240" y="310515"/>
                      <a:pt x="0" y="332423"/>
                      <a:pt x="0" y="361950"/>
                    </a:cubicBezTo>
                    <a:lnTo>
                      <a:pt x="0" y="457200"/>
                    </a:lnTo>
                    <a:cubicBezTo>
                      <a:pt x="0" y="501967"/>
                      <a:pt x="35243" y="534353"/>
                      <a:pt x="103822" y="552450"/>
                    </a:cubicBezTo>
                    <a:cubicBezTo>
                      <a:pt x="148590" y="564833"/>
                      <a:pt x="205740" y="571500"/>
                      <a:pt x="266700" y="571500"/>
                    </a:cubicBezTo>
                    <a:cubicBezTo>
                      <a:pt x="266700" y="616268"/>
                      <a:pt x="301943" y="648653"/>
                      <a:pt x="370523" y="666750"/>
                    </a:cubicBezTo>
                    <a:cubicBezTo>
                      <a:pt x="415290" y="679133"/>
                      <a:pt x="472440" y="685800"/>
                      <a:pt x="533400" y="685800"/>
                    </a:cubicBezTo>
                    <a:cubicBezTo>
                      <a:pt x="613410" y="685800"/>
                      <a:pt x="800100" y="674370"/>
                      <a:pt x="800100" y="571500"/>
                    </a:cubicBezTo>
                    <a:lnTo>
                      <a:pt x="800100" y="476250"/>
                    </a:lnTo>
                    <a:cubicBezTo>
                      <a:pt x="801053" y="449580"/>
                      <a:pt x="788670" y="426720"/>
                      <a:pt x="762953" y="409575"/>
                    </a:cubicBezTo>
                    <a:close/>
                  </a:path>
                </a:pathLst>
              </a:custGeom>
              <a:grpFill/>
              <a:ln w="9525" cap="flat">
                <a:noFill/>
                <a:prstDash val="solid"/>
                <a:miter/>
              </a:ln>
            </p:spPr>
            <p:txBody>
              <a:bodyPr rtlCol="0" anchor="ctr"/>
              <a:lstStyle/>
              <a:p>
                <a:endParaRPr lang="ja-JP" altLang="en-US"/>
              </a:p>
            </p:txBody>
          </p:sp>
        </p:grpSp>
      </p:grpSp>
      <p:sp>
        <p:nvSpPr>
          <p:cNvPr id="5" name="タイトル 4">
            <a:extLst>
              <a:ext uri="{FF2B5EF4-FFF2-40B4-BE49-F238E27FC236}">
                <a16:creationId xmlns:a16="http://schemas.microsoft.com/office/drawing/2014/main" id="{3030BC66-907F-4667-4D88-D613DCD93692}"/>
              </a:ext>
            </a:extLst>
          </p:cNvPr>
          <p:cNvSpPr>
            <a:spLocks noGrp="1"/>
          </p:cNvSpPr>
          <p:nvPr>
            <p:ph type="title"/>
          </p:nvPr>
        </p:nvSpPr>
        <p:spPr>
          <a:xfrm>
            <a:off x="488950" y="1"/>
            <a:ext cx="8928100" cy="692696"/>
          </a:xfrm>
        </p:spPr>
        <p:txBody>
          <a:bodyPr>
            <a:normAutofit/>
          </a:bodyPr>
          <a:lstStyle/>
          <a:p>
            <a:r>
              <a:rPr lang="ja-JP" altLang="en-US" dirty="0"/>
              <a:t>６つの加入メリット</a:t>
            </a:r>
          </a:p>
        </p:txBody>
      </p:sp>
      <p:sp>
        <p:nvSpPr>
          <p:cNvPr id="3" name="スライド番号プレースホルダー 2"/>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2</a:t>
            </a:fld>
            <a:endParaRPr lang="ja-JP" altLang="en-US"/>
          </a:p>
        </p:txBody>
      </p:sp>
      <p:sp>
        <p:nvSpPr>
          <p:cNvPr id="2" name="テキスト ボックス 1"/>
          <p:cNvSpPr txBox="1"/>
          <p:nvPr/>
        </p:nvSpPr>
        <p:spPr>
          <a:xfrm>
            <a:off x="1154538" y="1850785"/>
            <a:ext cx="1980029" cy="707886"/>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ja-JP" altLang="en-US" sz="2000" b="1" dirty="0">
                <a:solidFill>
                  <a:schemeClr val="bg1"/>
                </a:solidFill>
                <a:latin typeface="+mn-ea"/>
              </a:rPr>
              <a:t>保険料の負担が</a:t>
            </a:r>
            <a:endParaRPr lang="en-US" altLang="ja-JP" sz="2000" b="1" dirty="0">
              <a:solidFill>
                <a:schemeClr val="bg1"/>
              </a:solidFill>
              <a:latin typeface="+mn-ea"/>
            </a:endParaRPr>
          </a:p>
          <a:p>
            <a:pPr algn="ctr"/>
            <a:r>
              <a:rPr lang="ja-JP" altLang="en-US" sz="2000" b="1" dirty="0">
                <a:solidFill>
                  <a:schemeClr val="bg1"/>
                </a:solidFill>
                <a:latin typeface="+mn-ea"/>
              </a:rPr>
              <a:t>軽減されます</a:t>
            </a:r>
          </a:p>
        </p:txBody>
      </p:sp>
      <p:sp>
        <p:nvSpPr>
          <p:cNvPr id="7" name="テキスト ボックス 6"/>
          <p:cNvSpPr txBox="1"/>
          <p:nvPr/>
        </p:nvSpPr>
        <p:spPr>
          <a:xfrm>
            <a:off x="3888582" y="1696897"/>
            <a:ext cx="2129109" cy="1015663"/>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ja-JP" altLang="en-US" sz="2000" b="1" dirty="0">
                <a:solidFill>
                  <a:schemeClr val="bg1"/>
                </a:solidFill>
                <a:latin typeface="+mn-ea"/>
              </a:rPr>
              <a:t>プラスアルファの</a:t>
            </a:r>
            <a:endParaRPr lang="en-US" altLang="ja-JP" sz="2000" b="1" dirty="0">
              <a:solidFill>
                <a:schemeClr val="bg1"/>
              </a:solidFill>
              <a:latin typeface="+mn-ea"/>
            </a:endParaRPr>
          </a:p>
          <a:p>
            <a:pPr algn="ctr"/>
            <a:r>
              <a:rPr lang="ja-JP" altLang="en-US" sz="2000" b="1" dirty="0">
                <a:solidFill>
                  <a:schemeClr val="bg1"/>
                </a:solidFill>
                <a:latin typeface="+mn-ea"/>
              </a:rPr>
              <a:t>付加給付が</a:t>
            </a:r>
            <a:endParaRPr lang="en-US" altLang="ja-JP" sz="2000" b="1" dirty="0">
              <a:solidFill>
                <a:schemeClr val="bg1"/>
              </a:solidFill>
              <a:latin typeface="+mn-ea"/>
            </a:endParaRPr>
          </a:p>
          <a:p>
            <a:pPr algn="ctr"/>
            <a:r>
              <a:rPr lang="ja-JP" altLang="en-US" sz="2000" b="1" dirty="0">
                <a:solidFill>
                  <a:schemeClr val="bg1"/>
                </a:solidFill>
                <a:latin typeface="+mn-ea"/>
              </a:rPr>
              <a:t>受けられます</a:t>
            </a:r>
          </a:p>
        </p:txBody>
      </p:sp>
      <p:sp>
        <p:nvSpPr>
          <p:cNvPr id="8" name="テキスト ボックス 7"/>
          <p:cNvSpPr txBox="1"/>
          <p:nvPr/>
        </p:nvSpPr>
        <p:spPr>
          <a:xfrm>
            <a:off x="6813112" y="1696897"/>
            <a:ext cx="1896673" cy="1015663"/>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ja-JP" altLang="en-US" sz="2000" b="1" dirty="0">
                <a:solidFill>
                  <a:schemeClr val="bg1"/>
                </a:solidFill>
                <a:latin typeface="+mn-ea"/>
              </a:rPr>
              <a:t>豊富な</a:t>
            </a:r>
            <a:endParaRPr lang="en-US" altLang="ja-JP" sz="2000" b="1" dirty="0">
              <a:solidFill>
                <a:schemeClr val="bg1"/>
              </a:solidFill>
              <a:latin typeface="+mn-ea"/>
            </a:endParaRPr>
          </a:p>
          <a:p>
            <a:pPr algn="ctr"/>
            <a:r>
              <a:rPr lang="ja-JP" altLang="en-US" sz="2000" b="1" dirty="0">
                <a:solidFill>
                  <a:schemeClr val="bg1"/>
                </a:solidFill>
                <a:latin typeface="+mn-ea"/>
              </a:rPr>
              <a:t>健診メニューを</a:t>
            </a:r>
            <a:endParaRPr lang="en-US" altLang="ja-JP" sz="2000" b="1" dirty="0">
              <a:solidFill>
                <a:schemeClr val="bg1"/>
              </a:solidFill>
              <a:latin typeface="+mn-ea"/>
            </a:endParaRPr>
          </a:p>
          <a:p>
            <a:pPr algn="ctr"/>
            <a:r>
              <a:rPr lang="ja-JP" altLang="en-US" sz="2000" b="1" dirty="0">
                <a:solidFill>
                  <a:schemeClr val="bg1"/>
                </a:solidFill>
                <a:latin typeface="+mn-ea"/>
              </a:rPr>
              <a:t>揃えています</a:t>
            </a:r>
          </a:p>
        </p:txBody>
      </p:sp>
      <p:sp>
        <p:nvSpPr>
          <p:cNvPr id="9" name="テキスト ボックス 8"/>
          <p:cNvSpPr txBox="1"/>
          <p:nvPr/>
        </p:nvSpPr>
        <p:spPr>
          <a:xfrm>
            <a:off x="931992" y="4731377"/>
            <a:ext cx="2425665" cy="707886"/>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ja-JP" altLang="en-US" sz="2000" b="1" dirty="0">
                <a:solidFill>
                  <a:schemeClr val="bg1"/>
                </a:solidFill>
                <a:latin typeface="+mn-ea"/>
              </a:rPr>
              <a:t>データヘルス事業に</a:t>
            </a:r>
            <a:endParaRPr lang="en-US" altLang="ja-JP" sz="2000" b="1" dirty="0">
              <a:solidFill>
                <a:schemeClr val="bg1"/>
              </a:solidFill>
              <a:latin typeface="+mn-ea"/>
            </a:endParaRPr>
          </a:p>
          <a:p>
            <a:pPr algn="ctr"/>
            <a:r>
              <a:rPr lang="ja-JP" altLang="en-US" sz="2000" b="1" dirty="0">
                <a:solidFill>
                  <a:schemeClr val="bg1"/>
                </a:solidFill>
                <a:latin typeface="+mn-ea"/>
              </a:rPr>
              <a:t>取り組んでいます</a:t>
            </a:r>
          </a:p>
        </p:txBody>
      </p:sp>
      <p:sp>
        <p:nvSpPr>
          <p:cNvPr id="10" name="テキスト ボックス 9"/>
          <p:cNvSpPr txBox="1"/>
          <p:nvPr/>
        </p:nvSpPr>
        <p:spPr>
          <a:xfrm>
            <a:off x="6546211" y="4577489"/>
            <a:ext cx="2430474" cy="1015663"/>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ja-JP" altLang="en-US" sz="2000" b="1" dirty="0">
                <a:solidFill>
                  <a:schemeClr val="bg1"/>
                </a:solidFill>
                <a:latin typeface="+mn-ea"/>
              </a:rPr>
              <a:t>健康づくりに役立つ</a:t>
            </a:r>
            <a:endParaRPr lang="en-US" altLang="ja-JP" sz="2000" b="1" dirty="0">
              <a:solidFill>
                <a:schemeClr val="bg1"/>
              </a:solidFill>
              <a:latin typeface="+mn-ea"/>
            </a:endParaRPr>
          </a:p>
          <a:p>
            <a:pPr algn="ctr"/>
            <a:r>
              <a:rPr lang="ja-JP" altLang="en-US" sz="2000" b="1" dirty="0">
                <a:solidFill>
                  <a:schemeClr val="bg1"/>
                </a:solidFill>
                <a:latin typeface="+mn-ea"/>
              </a:rPr>
              <a:t>福利厚生が</a:t>
            </a:r>
            <a:endParaRPr lang="en-US" altLang="ja-JP" sz="2000" b="1" dirty="0">
              <a:solidFill>
                <a:schemeClr val="bg1"/>
              </a:solidFill>
              <a:latin typeface="+mn-ea"/>
            </a:endParaRPr>
          </a:p>
          <a:p>
            <a:pPr algn="ctr"/>
            <a:r>
              <a:rPr lang="ja-JP" altLang="en-US" sz="2000" b="1" dirty="0">
                <a:solidFill>
                  <a:schemeClr val="bg1"/>
                </a:solidFill>
                <a:latin typeface="+mn-ea"/>
              </a:rPr>
              <a:t>充実しています</a:t>
            </a:r>
          </a:p>
        </p:txBody>
      </p:sp>
      <p:sp>
        <p:nvSpPr>
          <p:cNvPr id="6" name="楕円 5">
            <a:extLst>
              <a:ext uri="{FF2B5EF4-FFF2-40B4-BE49-F238E27FC236}">
                <a16:creationId xmlns:a16="http://schemas.microsoft.com/office/drawing/2014/main" id="{012E1A9D-450A-D3A8-9F1A-ABE9F144FC1F}"/>
              </a:ext>
            </a:extLst>
          </p:cNvPr>
          <p:cNvSpPr/>
          <p:nvPr/>
        </p:nvSpPr>
        <p:spPr>
          <a:xfrm>
            <a:off x="3728864" y="3861320"/>
            <a:ext cx="2448000" cy="2448000"/>
          </a:xfrm>
          <a:prstGeom prst="ellipse">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フリーフォーム: 図形 22">
            <a:extLst>
              <a:ext uri="{FF2B5EF4-FFF2-40B4-BE49-F238E27FC236}">
                <a16:creationId xmlns:a16="http://schemas.microsoft.com/office/drawing/2014/main" id="{2102D176-7366-4919-616F-6D30681C6F57}"/>
              </a:ext>
            </a:extLst>
          </p:cNvPr>
          <p:cNvSpPr>
            <a:spLocks noChangeAspect="1"/>
          </p:cNvSpPr>
          <p:nvPr/>
        </p:nvSpPr>
        <p:spPr>
          <a:xfrm>
            <a:off x="4088864" y="4398046"/>
            <a:ext cx="1728000" cy="1374548"/>
          </a:xfrm>
          <a:custGeom>
            <a:avLst/>
            <a:gdLst>
              <a:gd name="connsiteX0" fmla="*/ 800479 w 838200"/>
              <a:gd name="connsiteY0" fmla="*/ 314328 h 666751"/>
              <a:gd name="connsiteX1" fmla="*/ 838200 w 838200"/>
              <a:gd name="connsiteY1" fmla="*/ 352426 h 666751"/>
              <a:gd name="connsiteX2" fmla="*/ 824132 w 838200"/>
              <a:gd name="connsiteY2" fmla="*/ 381763 h 666751"/>
              <a:gd name="connsiteX3" fmla="*/ 562508 w 838200"/>
              <a:gd name="connsiteY3" fmla="*/ 573644 h 666751"/>
              <a:gd name="connsiteX4" fmla="*/ 539972 w 838200"/>
              <a:gd name="connsiteY4" fmla="*/ 581026 h 666751"/>
              <a:gd name="connsiteX5" fmla="*/ 361950 w 838200"/>
              <a:gd name="connsiteY5" fmla="*/ 581026 h 666751"/>
              <a:gd name="connsiteX6" fmla="*/ 133350 w 838200"/>
              <a:gd name="connsiteY6" fmla="*/ 666751 h 666751"/>
              <a:gd name="connsiteX7" fmla="*/ 0 w 838200"/>
              <a:gd name="connsiteY7" fmla="*/ 533401 h 666751"/>
              <a:gd name="connsiteX8" fmla="*/ 269357 w 838200"/>
              <a:gd name="connsiteY8" fmla="*/ 403365 h 666751"/>
              <a:gd name="connsiteX9" fmla="*/ 314325 w 838200"/>
              <a:gd name="connsiteY9" fmla="*/ 390526 h 666751"/>
              <a:gd name="connsiteX10" fmla="*/ 542925 w 838200"/>
              <a:gd name="connsiteY10" fmla="*/ 390526 h 666751"/>
              <a:gd name="connsiteX11" fmla="*/ 581025 w 838200"/>
              <a:gd name="connsiteY11" fmla="*/ 428626 h 666751"/>
              <a:gd name="connsiteX12" fmla="*/ 542925 w 838200"/>
              <a:gd name="connsiteY12" fmla="*/ 466726 h 666751"/>
              <a:gd name="connsiteX13" fmla="*/ 371475 w 838200"/>
              <a:gd name="connsiteY13" fmla="*/ 466726 h 666751"/>
              <a:gd name="connsiteX14" fmla="*/ 371475 w 838200"/>
              <a:gd name="connsiteY14" fmla="*/ 504826 h 666751"/>
              <a:gd name="connsiteX15" fmla="*/ 540506 w 838200"/>
              <a:gd name="connsiteY15" fmla="*/ 504826 h 666751"/>
              <a:gd name="connsiteX16" fmla="*/ 617325 w 838200"/>
              <a:gd name="connsiteY16" fmla="*/ 445199 h 666751"/>
              <a:gd name="connsiteX17" fmla="*/ 617525 w 838200"/>
              <a:gd name="connsiteY17" fmla="*/ 413090 h 666751"/>
              <a:gd name="connsiteX18" fmla="*/ 780402 w 838200"/>
              <a:gd name="connsiteY18" fmla="*/ 319964 h 666751"/>
              <a:gd name="connsiteX19" fmla="*/ 800479 w 838200"/>
              <a:gd name="connsiteY19" fmla="*/ 314328 h 666751"/>
              <a:gd name="connsiteX20" fmla="*/ 379596 w 838200"/>
              <a:gd name="connsiteY20" fmla="*/ 85 h 666751"/>
              <a:gd name="connsiteX21" fmla="*/ 457200 w 838200"/>
              <a:gd name="connsiteY21" fmla="*/ 63961 h 666751"/>
              <a:gd name="connsiteX22" fmla="*/ 619125 w 838200"/>
              <a:gd name="connsiteY22" fmla="*/ 83011 h 666751"/>
              <a:gd name="connsiteX23" fmla="*/ 457200 w 838200"/>
              <a:gd name="connsiteY23" fmla="*/ 306848 h 666751"/>
              <a:gd name="connsiteX24" fmla="*/ 295275 w 838200"/>
              <a:gd name="connsiteY24" fmla="*/ 83011 h 666751"/>
              <a:gd name="connsiteX25" fmla="*/ 379596 w 838200"/>
              <a:gd name="connsiteY25" fmla="*/ 85 h 66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200" h="666751">
                <a:moveTo>
                  <a:pt x="800479" y="314328"/>
                </a:moveTo>
                <a:cubicBezTo>
                  <a:pt x="821415" y="314432"/>
                  <a:pt x="838304" y="331489"/>
                  <a:pt x="838200" y="352426"/>
                </a:cubicBezTo>
                <a:cubicBezTo>
                  <a:pt x="838171" y="363825"/>
                  <a:pt x="833002" y="374604"/>
                  <a:pt x="824132" y="381763"/>
                </a:cubicBezTo>
                <a:lnTo>
                  <a:pt x="562508" y="573644"/>
                </a:lnTo>
                <a:cubicBezTo>
                  <a:pt x="555973" y="578439"/>
                  <a:pt x="548078" y="581025"/>
                  <a:pt x="539972" y="581026"/>
                </a:cubicBezTo>
                <a:lnTo>
                  <a:pt x="361950" y="581026"/>
                </a:lnTo>
                <a:cubicBezTo>
                  <a:pt x="275034" y="581026"/>
                  <a:pt x="194967" y="605133"/>
                  <a:pt x="133350" y="666751"/>
                </a:cubicBezTo>
                <a:lnTo>
                  <a:pt x="0" y="533401"/>
                </a:lnTo>
                <a:lnTo>
                  <a:pt x="269357" y="403365"/>
                </a:lnTo>
                <a:cubicBezTo>
                  <a:pt x="282856" y="394977"/>
                  <a:pt x="298432" y="390529"/>
                  <a:pt x="314325" y="390526"/>
                </a:cubicBezTo>
                <a:lnTo>
                  <a:pt x="542925" y="390526"/>
                </a:lnTo>
                <a:cubicBezTo>
                  <a:pt x="563967" y="390526"/>
                  <a:pt x="581025" y="407584"/>
                  <a:pt x="581025" y="428626"/>
                </a:cubicBezTo>
                <a:cubicBezTo>
                  <a:pt x="581025" y="449667"/>
                  <a:pt x="563967" y="466726"/>
                  <a:pt x="542925" y="466726"/>
                </a:cubicBezTo>
                <a:lnTo>
                  <a:pt x="371475" y="466726"/>
                </a:lnTo>
                <a:lnTo>
                  <a:pt x="371475" y="504826"/>
                </a:lnTo>
                <a:lnTo>
                  <a:pt x="540506" y="504826"/>
                </a:lnTo>
                <a:cubicBezTo>
                  <a:pt x="576892" y="505323"/>
                  <a:pt x="608780" y="480572"/>
                  <a:pt x="617325" y="445199"/>
                </a:cubicBezTo>
                <a:cubicBezTo>
                  <a:pt x="619656" y="434630"/>
                  <a:pt x="619724" y="423688"/>
                  <a:pt x="617525" y="413090"/>
                </a:cubicBezTo>
                <a:lnTo>
                  <a:pt x="780402" y="319964"/>
                </a:lnTo>
                <a:cubicBezTo>
                  <a:pt x="786436" y="316246"/>
                  <a:pt x="793392" y="314293"/>
                  <a:pt x="800479" y="314328"/>
                </a:cubicBezTo>
                <a:close/>
                <a:moveTo>
                  <a:pt x="379596" y="85"/>
                </a:moveTo>
                <a:cubicBezTo>
                  <a:pt x="406301" y="1453"/>
                  <a:pt x="434698" y="19312"/>
                  <a:pt x="457200" y="63961"/>
                </a:cubicBezTo>
                <a:cubicBezTo>
                  <a:pt x="517208" y="-55102"/>
                  <a:pt x="619125" y="16336"/>
                  <a:pt x="619125" y="83011"/>
                </a:cubicBezTo>
                <a:cubicBezTo>
                  <a:pt x="619125" y="183023"/>
                  <a:pt x="457200" y="306848"/>
                  <a:pt x="457200" y="306848"/>
                </a:cubicBezTo>
                <a:cubicBezTo>
                  <a:pt x="457200" y="306848"/>
                  <a:pt x="295275" y="183023"/>
                  <a:pt x="295275" y="83011"/>
                </a:cubicBezTo>
                <a:cubicBezTo>
                  <a:pt x="295275" y="41339"/>
                  <a:pt x="335087" y="-2193"/>
                  <a:pt x="379596" y="85"/>
                </a:cubicBezTo>
                <a:close/>
              </a:path>
            </a:pathLst>
          </a:custGeom>
          <a:solidFill>
            <a:schemeClr val="accent2"/>
          </a:solidFill>
          <a:ln w="9525" cap="flat">
            <a:noFill/>
            <a:prstDash val="solid"/>
            <a:miter/>
          </a:ln>
        </p:spPr>
        <p:txBody>
          <a:bodyPr rtlCol="0" anchor="ctr"/>
          <a:lstStyle/>
          <a:p>
            <a:endParaRPr lang="ja-JP" altLang="en-US"/>
          </a:p>
        </p:txBody>
      </p:sp>
      <p:sp>
        <p:nvSpPr>
          <p:cNvPr id="17" name="テキスト ボックス 16">
            <a:extLst>
              <a:ext uri="{FF2B5EF4-FFF2-40B4-BE49-F238E27FC236}">
                <a16:creationId xmlns:a16="http://schemas.microsoft.com/office/drawing/2014/main" id="{16ECF2B8-9D50-A608-41CA-005CE2642A9A}"/>
              </a:ext>
            </a:extLst>
          </p:cNvPr>
          <p:cNvSpPr txBox="1"/>
          <p:nvPr/>
        </p:nvSpPr>
        <p:spPr>
          <a:xfrm>
            <a:off x="3706372" y="4731377"/>
            <a:ext cx="2492990" cy="707886"/>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ja-JP" altLang="en-US" sz="2000" b="1" dirty="0">
                <a:solidFill>
                  <a:schemeClr val="bg1"/>
                </a:solidFill>
                <a:latin typeface="+mn-ea"/>
              </a:rPr>
              <a:t>事業所の健康経営を</a:t>
            </a:r>
            <a:endParaRPr lang="en-US" altLang="ja-JP" sz="2000" b="1" dirty="0">
              <a:solidFill>
                <a:schemeClr val="bg1"/>
              </a:solidFill>
              <a:latin typeface="+mn-ea"/>
            </a:endParaRPr>
          </a:p>
          <a:p>
            <a:pPr algn="ctr"/>
            <a:r>
              <a:rPr lang="ja-JP" altLang="en-US" sz="2000" b="1" dirty="0">
                <a:solidFill>
                  <a:schemeClr val="bg1"/>
                </a:solidFill>
                <a:latin typeface="+mn-ea"/>
              </a:rPr>
              <a:t>サポートします</a:t>
            </a:r>
            <a:endParaRPr lang="en-US" altLang="ja-JP" sz="2000" b="1" dirty="0">
              <a:solidFill>
                <a:schemeClr val="bg1"/>
              </a:solidFill>
              <a:latin typeface="+mn-ea"/>
            </a:endParaRPr>
          </a:p>
        </p:txBody>
      </p:sp>
      <p:sp>
        <p:nvSpPr>
          <p:cNvPr id="24" name="テキスト ボックス 23">
            <a:extLst>
              <a:ext uri="{FF2B5EF4-FFF2-40B4-BE49-F238E27FC236}">
                <a16:creationId xmlns:a16="http://schemas.microsoft.com/office/drawing/2014/main" id="{EB9C3475-907C-E27E-F694-044A90B80C9C}"/>
              </a:ext>
            </a:extLst>
          </p:cNvPr>
          <p:cNvSpPr txBox="1"/>
          <p:nvPr/>
        </p:nvSpPr>
        <p:spPr>
          <a:xfrm>
            <a:off x="1856653" y="2852936"/>
            <a:ext cx="575799" cy="40011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en-US" altLang="ja-JP" sz="2000" b="1" dirty="0">
                <a:solidFill>
                  <a:schemeClr val="bg1"/>
                </a:solidFill>
                <a:latin typeface="+mn-ea"/>
              </a:rPr>
              <a:t>P</a:t>
            </a:r>
            <a:r>
              <a:rPr lang="ja-JP" altLang="en-US" sz="2000" b="1" dirty="0">
                <a:solidFill>
                  <a:schemeClr val="bg1"/>
                </a:solidFill>
                <a:latin typeface="+mn-ea"/>
              </a:rPr>
              <a:t>３</a:t>
            </a:r>
          </a:p>
        </p:txBody>
      </p:sp>
      <p:sp>
        <p:nvSpPr>
          <p:cNvPr id="25" name="テキスト ボックス 24">
            <a:extLst>
              <a:ext uri="{FF2B5EF4-FFF2-40B4-BE49-F238E27FC236}">
                <a16:creationId xmlns:a16="http://schemas.microsoft.com/office/drawing/2014/main" id="{A65276C9-A57A-489B-BED6-4EB82797E2EF}"/>
              </a:ext>
            </a:extLst>
          </p:cNvPr>
          <p:cNvSpPr txBox="1"/>
          <p:nvPr/>
        </p:nvSpPr>
        <p:spPr>
          <a:xfrm>
            <a:off x="4665237" y="2852936"/>
            <a:ext cx="575799" cy="40011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en-US" altLang="ja-JP" sz="2000" b="1" dirty="0">
                <a:solidFill>
                  <a:schemeClr val="bg1"/>
                </a:solidFill>
                <a:latin typeface="+mn-ea"/>
              </a:rPr>
              <a:t>P</a:t>
            </a:r>
            <a:r>
              <a:rPr lang="ja-JP" altLang="en-US" sz="2000" b="1" dirty="0">
                <a:solidFill>
                  <a:schemeClr val="bg1"/>
                </a:solidFill>
                <a:latin typeface="+mn-ea"/>
              </a:rPr>
              <a:t>４</a:t>
            </a:r>
          </a:p>
        </p:txBody>
      </p:sp>
      <p:sp>
        <p:nvSpPr>
          <p:cNvPr id="26" name="テキスト ボックス 25">
            <a:extLst>
              <a:ext uri="{FF2B5EF4-FFF2-40B4-BE49-F238E27FC236}">
                <a16:creationId xmlns:a16="http://schemas.microsoft.com/office/drawing/2014/main" id="{85B0FD2E-E89C-7B04-CB30-DC05CAD90059}"/>
              </a:ext>
            </a:extLst>
          </p:cNvPr>
          <p:cNvSpPr txBox="1"/>
          <p:nvPr/>
        </p:nvSpPr>
        <p:spPr>
          <a:xfrm>
            <a:off x="7247527" y="2852936"/>
            <a:ext cx="1027845" cy="40011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en-US" altLang="ja-JP" sz="2000" b="1" dirty="0">
                <a:solidFill>
                  <a:schemeClr val="bg1"/>
                </a:solidFill>
                <a:latin typeface="+mn-ea"/>
              </a:rPr>
              <a:t>P5</a:t>
            </a:r>
            <a:r>
              <a:rPr lang="ja-JP" altLang="en-US" sz="2000" b="1" dirty="0">
                <a:solidFill>
                  <a:schemeClr val="bg1"/>
                </a:solidFill>
                <a:latin typeface="+mn-ea"/>
              </a:rPr>
              <a:t>～８</a:t>
            </a:r>
          </a:p>
        </p:txBody>
      </p:sp>
      <p:sp>
        <p:nvSpPr>
          <p:cNvPr id="27" name="テキスト ボックス 26">
            <a:extLst>
              <a:ext uri="{FF2B5EF4-FFF2-40B4-BE49-F238E27FC236}">
                <a16:creationId xmlns:a16="http://schemas.microsoft.com/office/drawing/2014/main" id="{859561E3-6652-CD5C-44DD-333A2DEAE89A}"/>
              </a:ext>
            </a:extLst>
          </p:cNvPr>
          <p:cNvSpPr txBox="1"/>
          <p:nvPr/>
        </p:nvSpPr>
        <p:spPr>
          <a:xfrm>
            <a:off x="1549951" y="5661248"/>
            <a:ext cx="1189749" cy="40011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en-US" altLang="ja-JP" sz="2000" b="1" dirty="0">
                <a:solidFill>
                  <a:schemeClr val="bg1"/>
                </a:solidFill>
                <a:latin typeface="+mn-ea"/>
              </a:rPr>
              <a:t>P</a:t>
            </a:r>
            <a:r>
              <a:rPr lang="ja-JP" altLang="en-US" sz="2000" b="1" dirty="0">
                <a:solidFill>
                  <a:schemeClr val="bg1"/>
                </a:solidFill>
                <a:latin typeface="+mn-ea"/>
              </a:rPr>
              <a:t>９～１０</a:t>
            </a:r>
          </a:p>
        </p:txBody>
      </p:sp>
      <p:sp>
        <p:nvSpPr>
          <p:cNvPr id="29" name="テキスト ボックス 28">
            <a:extLst>
              <a:ext uri="{FF2B5EF4-FFF2-40B4-BE49-F238E27FC236}">
                <a16:creationId xmlns:a16="http://schemas.microsoft.com/office/drawing/2014/main" id="{736A70F2-FBAF-4D06-4F69-4AE30F5A4E81}"/>
              </a:ext>
            </a:extLst>
          </p:cNvPr>
          <p:cNvSpPr txBox="1"/>
          <p:nvPr/>
        </p:nvSpPr>
        <p:spPr>
          <a:xfrm>
            <a:off x="7085622" y="5661248"/>
            <a:ext cx="1351653" cy="40011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en-US" altLang="ja-JP" sz="2000" b="1" dirty="0">
                <a:solidFill>
                  <a:schemeClr val="bg1"/>
                </a:solidFill>
                <a:latin typeface="+mn-ea"/>
              </a:rPr>
              <a:t>P</a:t>
            </a:r>
            <a:r>
              <a:rPr lang="ja-JP" altLang="en-US" sz="2000" b="1" dirty="0">
                <a:solidFill>
                  <a:schemeClr val="bg1"/>
                </a:solidFill>
                <a:latin typeface="+mn-ea"/>
              </a:rPr>
              <a:t>１２～１３</a:t>
            </a:r>
          </a:p>
        </p:txBody>
      </p:sp>
      <p:sp>
        <p:nvSpPr>
          <p:cNvPr id="32" name="テキスト ボックス 31">
            <a:extLst>
              <a:ext uri="{FF2B5EF4-FFF2-40B4-BE49-F238E27FC236}">
                <a16:creationId xmlns:a16="http://schemas.microsoft.com/office/drawing/2014/main" id="{0DBCA6CF-8241-AB36-AA72-85D5352750C6}"/>
              </a:ext>
            </a:extLst>
          </p:cNvPr>
          <p:cNvSpPr txBox="1"/>
          <p:nvPr/>
        </p:nvSpPr>
        <p:spPr>
          <a:xfrm>
            <a:off x="4600847" y="5661248"/>
            <a:ext cx="704040" cy="40011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none" rtlCol="0" anchor="ctr">
            <a:spAutoFit/>
          </a:bodyPr>
          <a:lstStyle/>
          <a:p>
            <a:pPr algn="ctr"/>
            <a:r>
              <a:rPr lang="en-US" altLang="ja-JP" sz="2000" b="1" dirty="0">
                <a:solidFill>
                  <a:schemeClr val="bg1"/>
                </a:solidFill>
                <a:latin typeface="+mn-ea"/>
              </a:rPr>
              <a:t>P</a:t>
            </a:r>
            <a:r>
              <a:rPr lang="ja-JP" altLang="en-US" sz="2000" b="1" dirty="0">
                <a:solidFill>
                  <a:schemeClr val="bg1"/>
                </a:solidFill>
                <a:latin typeface="+mn-ea"/>
              </a:rPr>
              <a:t>１１</a:t>
            </a:r>
            <a:endParaRPr lang="en-US" altLang="ja-JP" sz="2000" b="1" dirty="0">
              <a:solidFill>
                <a:schemeClr val="bg1"/>
              </a:solidFill>
              <a:latin typeface="+mn-ea"/>
            </a:endParaRPr>
          </a:p>
        </p:txBody>
      </p:sp>
    </p:spTree>
    <p:extLst>
      <p:ext uri="{BB962C8B-B14F-4D97-AF65-F5344CB8AC3E}">
        <p14:creationId xmlns:p14="http://schemas.microsoft.com/office/powerpoint/2010/main" val="964539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四角形: 角を丸くする 15">
            <a:extLst>
              <a:ext uri="{FF2B5EF4-FFF2-40B4-BE49-F238E27FC236}">
                <a16:creationId xmlns:a16="http://schemas.microsoft.com/office/drawing/2014/main" id="{CE6C3483-7D5C-43ED-9C66-1D39C60F18AE}"/>
              </a:ext>
            </a:extLst>
          </p:cNvPr>
          <p:cNvSpPr/>
          <p:nvPr/>
        </p:nvSpPr>
        <p:spPr>
          <a:xfrm>
            <a:off x="488504" y="4365168"/>
            <a:ext cx="8928000" cy="1152000"/>
          </a:xfrm>
          <a:prstGeom prst="roundRect">
            <a:avLst>
              <a:gd name="adj" fmla="val 957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タイトル 1"/>
          <p:cNvSpPr txBox="1">
            <a:spLocks/>
          </p:cNvSpPr>
          <p:nvPr/>
        </p:nvSpPr>
        <p:spPr>
          <a:xfrm>
            <a:off x="488504" y="980728"/>
            <a:ext cx="5096267" cy="369332"/>
          </a:xfrm>
          <a:prstGeom prst="rect">
            <a:avLst/>
          </a:prstGeom>
          <a:noFill/>
        </p:spPr>
        <p:txBody>
          <a:bodyPr wrap="none" rtlCol="0">
            <a:spAutoFit/>
          </a:bodyPr>
          <a:lstStyle>
            <a:defPPr>
              <a:defRPr lang="ja-JP"/>
            </a:defPPr>
            <a:lvl1pPr>
              <a:spcBef>
                <a:spcPct val="0"/>
              </a:spcBef>
              <a:buNone/>
              <a:defRPr>
                <a:latin typeface="+mj-lt"/>
                <a:ea typeface="+mj-ea"/>
                <a:cs typeface="+mj-cs"/>
              </a:defRPr>
            </a:lvl1pPr>
          </a:lstStyle>
          <a:p>
            <a:r>
              <a:rPr lang="ja-JP" altLang="en-US" dirty="0"/>
              <a:t>協会けんぽの保険料に比べ大幅に軽減されます。</a:t>
            </a:r>
            <a:endParaRPr lang="en-US" altLang="ja-JP" dirty="0"/>
          </a:p>
        </p:txBody>
      </p:sp>
      <p:sp>
        <p:nvSpPr>
          <p:cNvPr id="4" name="タイトル 3">
            <a:extLst>
              <a:ext uri="{FF2B5EF4-FFF2-40B4-BE49-F238E27FC236}">
                <a16:creationId xmlns:a16="http://schemas.microsoft.com/office/drawing/2014/main" id="{4F3BE305-3A95-0F12-1FD9-7E60D5AF0DA0}"/>
              </a:ext>
            </a:extLst>
          </p:cNvPr>
          <p:cNvSpPr>
            <a:spLocks noGrp="1"/>
          </p:cNvSpPr>
          <p:nvPr>
            <p:ph type="title"/>
          </p:nvPr>
        </p:nvSpPr>
        <p:spPr>
          <a:xfrm>
            <a:off x="488950" y="1"/>
            <a:ext cx="8928100" cy="692696"/>
          </a:xfrm>
        </p:spPr>
        <p:txBody>
          <a:bodyPr>
            <a:normAutofit/>
          </a:bodyPr>
          <a:lstStyle/>
          <a:p>
            <a:r>
              <a:rPr lang="en-US" altLang="ja-JP" dirty="0"/>
              <a:t>1.</a:t>
            </a:r>
            <a:r>
              <a:rPr lang="ja-JP" altLang="en-US" dirty="0"/>
              <a:t>保険料の負担が軽減されます</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3</a:t>
            </a:fld>
            <a:endParaRPr lang="ja-JP" altLang="en-US"/>
          </a:p>
        </p:txBody>
      </p:sp>
      <p:sp>
        <p:nvSpPr>
          <p:cNvPr id="10" name="テキスト ボックス 9">
            <a:extLst>
              <a:ext uri="{FF2B5EF4-FFF2-40B4-BE49-F238E27FC236}">
                <a16:creationId xmlns:a16="http://schemas.microsoft.com/office/drawing/2014/main" id="{53E84DB2-5236-C9C5-5FCA-C8228AFD3D3B}"/>
              </a:ext>
            </a:extLst>
          </p:cNvPr>
          <p:cNvSpPr txBox="1"/>
          <p:nvPr/>
        </p:nvSpPr>
        <p:spPr>
          <a:xfrm>
            <a:off x="488504" y="1484784"/>
            <a:ext cx="1368000" cy="360000"/>
          </a:xfrm>
          <a:prstGeom prst="roundRect">
            <a:avLst/>
          </a:prstGeom>
          <a:solidFill>
            <a:schemeClr val="accent1"/>
          </a:solidFill>
        </p:spPr>
        <p:txBody>
          <a:bodyPr wrap="none">
            <a:noAutofit/>
          </a:bodyPr>
          <a:lstStyle/>
          <a:p>
            <a:pPr algn="l"/>
            <a:r>
              <a:rPr lang="ja-JP" altLang="en-US" sz="1600" b="1" dirty="0">
                <a:solidFill>
                  <a:schemeClr val="bg1"/>
                </a:solidFill>
                <a:latin typeface="+mn-ea"/>
              </a:rPr>
              <a:t>モデルケース</a:t>
            </a:r>
            <a:endParaRPr lang="en-US" altLang="ja-JP" sz="1600" b="1" dirty="0">
              <a:solidFill>
                <a:schemeClr val="bg1"/>
              </a:solidFill>
              <a:latin typeface="+mn-ea"/>
            </a:endParaRPr>
          </a:p>
        </p:txBody>
      </p:sp>
      <p:sp>
        <p:nvSpPr>
          <p:cNvPr id="12" name="テキスト ボックス 11">
            <a:extLst>
              <a:ext uri="{FF2B5EF4-FFF2-40B4-BE49-F238E27FC236}">
                <a16:creationId xmlns:a16="http://schemas.microsoft.com/office/drawing/2014/main" id="{01C573C8-EF84-1F91-4429-2CB2575520B9}"/>
              </a:ext>
            </a:extLst>
          </p:cNvPr>
          <p:cNvSpPr txBox="1"/>
          <p:nvPr/>
        </p:nvSpPr>
        <p:spPr>
          <a:xfrm>
            <a:off x="1856656" y="1484784"/>
            <a:ext cx="7128792" cy="1126462"/>
          </a:xfrm>
          <a:prstGeom prst="rect">
            <a:avLst/>
          </a:prstGeom>
          <a:noFill/>
        </p:spPr>
        <p:txBody>
          <a:bodyPr wrap="square">
            <a:spAutoFit/>
          </a:bodyPr>
          <a:lstStyle/>
          <a:p>
            <a:pPr marL="182563" indent="-182563" algn="l">
              <a:lnSpc>
                <a:spcPct val="120000"/>
              </a:lnSpc>
              <a:buClr>
                <a:schemeClr val="accent1"/>
              </a:buClr>
              <a:buFont typeface="Wingdings" panose="05000000000000000000" pitchFamily="2" charset="2"/>
              <a:buChar char="n"/>
              <a:tabLst>
                <a:tab pos="2068513" algn="l"/>
              </a:tabLst>
            </a:pPr>
            <a:r>
              <a:rPr lang="ja-JP" altLang="en-US" sz="1400" dirty="0">
                <a:latin typeface="+mn-ea"/>
                <a:ea typeface="+mn-ea"/>
              </a:rPr>
              <a:t>被保険者数</a:t>
            </a:r>
            <a:r>
              <a:rPr lang="en-US" altLang="ja-JP" sz="1400" dirty="0">
                <a:latin typeface="+mn-ea"/>
                <a:ea typeface="+mn-ea"/>
              </a:rPr>
              <a:t>	100</a:t>
            </a:r>
            <a:r>
              <a:rPr lang="ja-JP" altLang="en-US" sz="1400" dirty="0">
                <a:latin typeface="+mn-ea"/>
                <a:ea typeface="+mn-ea"/>
              </a:rPr>
              <a:t>名（介護保険該当者　</a:t>
            </a:r>
            <a:r>
              <a:rPr lang="en-US" altLang="ja-JP" sz="1400" dirty="0">
                <a:latin typeface="+mn-ea"/>
                <a:ea typeface="+mn-ea"/>
              </a:rPr>
              <a:t>50</a:t>
            </a:r>
            <a:r>
              <a:rPr lang="ja-JP" altLang="en-US" sz="1400" dirty="0">
                <a:latin typeface="+mn-ea"/>
                <a:ea typeface="+mn-ea"/>
              </a:rPr>
              <a:t>名）</a:t>
            </a:r>
            <a:endParaRPr lang="en-US" altLang="ja-JP" sz="1400" dirty="0">
              <a:latin typeface="+mn-ea"/>
              <a:ea typeface="+mn-ea"/>
            </a:endParaRPr>
          </a:p>
          <a:p>
            <a:pPr marL="182563" indent="-182563" algn="l">
              <a:lnSpc>
                <a:spcPct val="120000"/>
              </a:lnSpc>
              <a:buClr>
                <a:schemeClr val="accent1"/>
              </a:buClr>
              <a:buFont typeface="Wingdings" panose="05000000000000000000" pitchFamily="2" charset="2"/>
              <a:buChar char="n"/>
              <a:tabLst>
                <a:tab pos="2068513" algn="l"/>
              </a:tabLst>
            </a:pPr>
            <a:r>
              <a:rPr lang="ja-JP" altLang="en-US" sz="1400" dirty="0">
                <a:latin typeface="+mn-ea"/>
                <a:ea typeface="+mn-ea"/>
              </a:rPr>
              <a:t>平均標準報酬月額</a:t>
            </a:r>
            <a:r>
              <a:rPr lang="en-US" altLang="ja-JP" sz="1400" dirty="0">
                <a:latin typeface="+mn-ea"/>
                <a:ea typeface="+mn-ea"/>
              </a:rPr>
              <a:t>	</a:t>
            </a:r>
            <a:r>
              <a:rPr lang="en-US" altLang="ja-JP" sz="1400" dirty="0" smtClean="0">
                <a:latin typeface="+mn-ea"/>
                <a:ea typeface="+mn-ea"/>
              </a:rPr>
              <a:t>410,000</a:t>
            </a:r>
            <a:r>
              <a:rPr lang="ja-JP" altLang="en-US" sz="1400" dirty="0" smtClean="0">
                <a:latin typeface="+mn-ea"/>
                <a:ea typeface="+mn-ea"/>
              </a:rPr>
              <a:t>円</a:t>
            </a:r>
            <a:r>
              <a:rPr lang="ja-JP" altLang="en-US" sz="1400" dirty="0">
                <a:latin typeface="+mn-ea"/>
                <a:ea typeface="+mn-ea"/>
              </a:rPr>
              <a:t>（介護保険</a:t>
            </a:r>
            <a:r>
              <a:rPr lang="ja-JP" altLang="en-US" sz="1400" dirty="0" smtClean="0">
                <a:latin typeface="+mn-ea"/>
                <a:ea typeface="+mn-ea"/>
              </a:rPr>
              <a:t>該当者</a:t>
            </a:r>
            <a:r>
              <a:rPr lang="en-US" altLang="ja-JP" sz="1400" dirty="0" smtClean="0">
                <a:latin typeface="+mn-ea"/>
                <a:ea typeface="+mn-ea"/>
              </a:rPr>
              <a:t>440,000</a:t>
            </a:r>
            <a:r>
              <a:rPr lang="ja-JP" altLang="en-US" sz="1400" dirty="0" smtClean="0">
                <a:latin typeface="+mn-ea"/>
                <a:ea typeface="+mn-ea"/>
              </a:rPr>
              <a:t>円</a:t>
            </a:r>
            <a:r>
              <a:rPr lang="ja-JP" altLang="en-US" sz="1400" dirty="0">
                <a:latin typeface="+mn-ea"/>
                <a:ea typeface="+mn-ea"/>
              </a:rPr>
              <a:t>）</a:t>
            </a:r>
            <a:r>
              <a:rPr lang="ja-JP" altLang="en-US" sz="800" dirty="0">
                <a:latin typeface="+mn-ea"/>
                <a:ea typeface="+mn-ea"/>
              </a:rPr>
              <a:t>＊当組合の平均標準報酬月額</a:t>
            </a:r>
            <a:endParaRPr lang="en-US" altLang="ja-JP" sz="800" dirty="0">
              <a:latin typeface="+mn-ea"/>
              <a:ea typeface="+mn-ea"/>
            </a:endParaRPr>
          </a:p>
          <a:p>
            <a:pPr marL="182563" indent="-182563" algn="l">
              <a:lnSpc>
                <a:spcPct val="120000"/>
              </a:lnSpc>
              <a:buClr>
                <a:schemeClr val="accent1"/>
              </a:buClr>
              <a:buFont typeface="Wingdings" panose="05000000000000000000" pitchFamily="2" charset="2"/>
              <a:buChar char="n"/>
              <a:tabLst>
                <a:tab pos="2068513" algn="l"/>
              </a:tabLst>
            </a:pPr>
            <a:r>
              <a:rPr lang="ja-JP" altLang="en-US" sz="1400" dirty="0">
                <a:latin typeface="+mn-ea"/>
                <a:ea typeface="+mn-ea"/>
              </a:rPr>
              <a:t>賞与額</a:t>
            </a:r>
            <a:r>
              <a:rPr lang="en-US" altLang="ja-JP" sz="1400" dirty="0">
                <a:latin typeface="+mn-ea"/>
                <a:ea typeface="+mn-ea"/>
              </a:rPr>
              <a:t>	</a:t>
            </a:r>
            <a:r>
              <a:rPr lang="ja-JP" altLang="en-US" sz="1400" dirty="0">
                <a:latin typeface="+mn-ea"/>
                <a:ea typeface="+mn-ea"/>
              </a:rPr>
              <a:t>年</a:t>
            </a:r>
            <a:r>
              <a:rPr lang="en-US" altLang="ja-JP" sz="1400" dirty="0">
                <a:latin typeface="+mn-ea"/>
                <a:ea typeface="+mn-ea"/>
              </a:rPr>
              <a:t>3</a:t>
            </a:r>
            <a:r>
              <a:rPr lang="ja-JP" altLang="en-US" sz="1400" dirty="0">
                <a:latin typeface="+mn-ea"/>
                <a:ea typeface="+mn-ea"/>
              </a:rPr>
              <a:t>カ月分支給</a:t>
            </a:r>
            <a:endParaRPr lang="en-US" altLang="ja-JP" sz="1400" dirty="0">
              <a:latin typeface="+mn-ea"/>
              <a:ea typeface="+mn-ea"/>
            </a:endParaRPr>
          </a:p>
          <a:p>
            <a:pPr marL="182563" indent="-182563" algn="l">
              <a:lnSpc>
                <a:spcPct val="120000"/>
              </a:lnSpc>
              <a:buClr>
                <a:schemeClr val="accent1"/>
              </a:buClr>
              <a:buFont typeface="Wingdings" panose="05000000000000000000" pitchFamily="2" charset="2"/>
              <a:buChar char="n"/>
              <a:tabLst>
                <a:tab pos="2068513" algn="l"/>
              </a:tabLst>
            </a:pPr>
            <a:r>
              <a:rPr lang="ja-JP" altLang="en-US" sz="1400" dirty="0">
                <a:latin typeface="+mn-ea"/>
                <a:ea typeface="+mn-ea"/>
              </a:rPr>
              <a:t>協会けんぽの保険料率</a:t>
            </a:r>
            <a:r>
              <a:rPr lang="en-US" altLang="ja-JP" sz="1400" dirty="0">
                <a:latin typeface="+mn-ea"/>
                <a:ea typeface="+mn-ea"/>
              </a:rPr>
              <a:t>	1000</a:t>
            </a:r>
            <a:r>
              <a:rPr lang="ja-JP" altLang="en-US" sz="1400" dirty="0">
                <a:latin typeface="+mn-ea"/>
                <a:ea typeface="+mn-ea"/>
              </a:rPr>
              <a:t>分</a:t>
            </a:r>
            <a:r>
              <a:rPr lang="ja-JP" altLang="en-US" sz="1400" dirty="0" smtClean="0">
                <a:latin typeface="+mn-ea"/>
                <a:ea typeface="+mn-ea"/>
              </a:rPr>
              <a:t>の</a:t>
            </a:r>
            <a:r>
              <a:rPr lang="en-US" altLang="ja-JP" sz="1400" dirty="0" smtClean="0">
                <a:latin typeface="+mn-ea"/>
                <a:ea typeface="+mn-ea"/>
              </a:rPr>
              <a:t>99</a:t>
            </a:r>
            <a:r>
              <a:rPr lang="ja-JP" altLang="en-US" sz="1400" dirty="0" smtClean="0">
                <a:latin typeface="+mn-ea"/>
                <a:ea typeface="+mn-ea"/>
              </a:rPr>
              <a:t>（</a:t>
            </a:r>
            <a:r>
              <a:rPr lang="ja-JP" altLang="en-US" sz="1400" dirty="0">
                <a:latin typeface="+mn-ea"/>
                <a:ea typeface="+mn-ea"/>
              </a:rPr>
              <a:t>全国平均）　　　　　　　　　</a:t>
            </a:r>
            <a:endParaRPr lang="en-US" altLang="ja-JP" sz="1400" dirty="0">
              <a:latin typeface="+mn-ea"/>
              <a:ea typeface="+mn-ea"/>
            </a:endParaRPr>
          </a:p>
        </p:txBody>
      </p:sp>
      <p:sp>
        <p:nvSpPr>
          <p:cNvPr id="13" name="四角形: 角を丸くする 12">
            <a:extLst>
              <a:ext uri="{FF2B5EF4-FFF2-40B4-BE49-F238E27FC236}">
                <a16:creationId xmlns:a16="http://schemas.microsoft.com/office/drawing/2014/main" id="{32A5DD45-A8FE-7F79-71F9-74DB9B226E43}"/>
              </a:ext>
            </a:extLst>
          </p:cNvPr>
          <p:cNvSpPr/>
          <p:nvPr/>
        </p:nvSpPr>
        <p:spPr>
          <a:xfrm>
            <a:off x="488504" y="3069024"/>
            <a:ext cx="8928000" cy="1152000"/>
          </a:xfrm>
          <a:prstGeom prst="roundRect">
            <a:avLst>
              <a:gd name="adj" fmla="val 9570"/>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CF673B27-5A8B-9F6F-F9C2-518F76128AE5}"/>
              </a:ext>
            </a:extLst>
          </p:cNvPr>
          <p:cNvSpPr/>
          <p:nvPr/>
        </p:nvSpPr>
        <p:spPr>
          <a:xfrm>
            <a:off x="2504728" y="2636912"/>
            <a:ext cx="3312000" cy="3024000"/>
          </a:xfrm>
          <a:prstGeom prst="roundRect">
            <a:avLst>
              <a:gd name="adj" fmla="val 2796"/>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E206D40C-2086-09AC-38A9-C1736486A50F}"/>
              </a:ext>
            </a:extLst>
          </p:cNvPr>
          <p:cNvSpPr/>
          <p:nvPr/>
        </p:nvSpPr>
        <p:spPr>
          <a:xfrm>
            <a:off x="5961112" y="2636912"/>
            <a:ext cx="3312000" cy="3024000"/>
          </a:xfrm>
          <a:prstGeom prst="roundRect">
            <a:avLst>
              <a:gd name="adj" fmla="val 2796"/>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FDDE675C-BB78-8658-A046-087F14964295}"/>
              </a:ext>
            </a:extLst>
          </p:cNvPr>
          <p:cNvSpPr txBox="1"/>
          <p:nvPr/>
        </p:nvSpPr>
        <p:spPr>
          <a:xfrm>
            <a:off x="3145066" y="2636912"/>
            <a:ext cx="2031325" cy="369332"/>
          </a:xfrm>
          <a:prstGeom prst="rect">
            <a:avLst/>
          </a:prstGeom>
          <a:noFill/>
        </p:spPr>
        <p:txBody>
          <a:bodyPr wrap="none">
            <a:spAutoFit/>
          </a:bodyPr>
          <a:lstStyle/>
          <a:p>
            <a:pPr algn="ctr"/>
            <a:r>
              <a:rPr kumimoji="1" lang="ja-JP" altLang="en-US" b="1" dirty="0">
                <a:latin typeface="+mn-ea"/>
                <a:ea typeface="+mn-ea"/>
              </a:rPr>
              <a:t>健康保険料（年間）</a:t>
            </a:r>
          </a:p>
        </p:txBody>
      </p:sp>
      <p:sp>
        <p:nvSpPr>
          <p:cNvPr id="22" name="テキスト ボックス 21">
            <a:extLst>
              <a:ext uri="{FF2B5EF4-FFF2-40B4-BE49-F238E27FC236}">
                <a16:creationId xmlns:a16="http://schemas.microsoft.com/office/drawing/2014/main" id="{A8C95A03-683C-B364-26CE-7AABF78623C2}"/>
              </a:ext>
            </a:extLst>
          </p:cNvPr>
          <p:cNvSpPr txBox="1"/>
          <p:nvPr/>
        </p:nvSpPr>
        <p:spPr>
          <a:xfrm>
            <a:off x="6601450" y="2636912"/>
            <a:ext cx="2031325" cy="369332"/>
          </a:xfrm>
          <a:prstGeom prst="rect">
            <a:avLst/>
          </a:prstGeom>
          <a:noFill/>
        </p:spPr>
        <p:txBody>
          <a:bodyPr wrap="none">
            <a:spAutoFit/>
          </a:bodyPr>
          <a:lstStyle>
            <a:defPPr>
              <a:defRPr lang="ja-JP"/>
            </a:defPPr>
            <a:lvl1pPr algn="ctr">
              <a:defRPr b="1">
                <a:latin typeface="+mn-ea"/>
              </a:defRPr>
            </a:lvl1pPr>
          </a:lstStyle>
          <a:p>
            <a:r>
              <a:rPr lang="ja-JP" altLang="en-US" dirty="0"/>
              <a:t>介護保険料（年間）</a:t>
            </a:r>
          </a:p>
        </p:txBody>
      </p:sp>
      <p:sp>
        <p:nvSpPr>
          <p:cNvPr id="24" name="テキスト ボックス 23">
            <a:extLst>
              <a:ext uri="{FF2B5EF4-FFF2-40B4-BE49-F238E27FC236}">
                <a16:creationId xmlns:a16="http://schemas.microsoft.com/office/drawing/2014/main" id="{2D34F2CA-04A6-93FB-352F-56C7734C5A10}"/>
              </a:ext>
            </a:extLst>
          </p:cNvPr>
          <p:cNvSpPr txBox="1"/>
          <p:nvPr/>
        </p:nvSpPr>
        <p:spPr>
          <a:xfrm>
            <a:off x="776536" y="3291466"/>
            <a:ext cx="1569660" cy="707245"/>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2"/>
                </a:solidFill>
                <a:latin typeface="+mn-ea"/>
                <a:cs typeface="+mj-cs"/>
              </a:defRPr>
            </a:lvl1pPr>
          </a:lstStyle>
          <a:p>
            <a:pPr algn="l"/>
            <a:r>
              <a:rPr lang="ja-JP" altLang="en-US" dirty="0"/>
              <a:t>東京機器</a:t>
            </a:r>
            <a:endParaRPr lang="en-US" altLang="ja-JP" dirty="0"/>
          </a:p>
          <a:p>
            <a:pPr algn="l"/>
            <a:r>
              <a:rPr lang="ja-JP" altLang="en-US" dirty="0"/>
              <a:t>健康保険組合</a:t>
            </a:r>
          </a:p>
        </p:txBody>
      </p:sp>
      <p:sp>
        <p:nvSpPr>
          <p:cNvPr id="29" name="フリーフォーム: 図形 28">
            <a:extLst>
              <a:ext uri="{FF2B5EF4-FFF2-40B4-BE49-F238E27FC236}">
                <a16:creationId xmlns:a16="http://schemas.microsoft.com/office/drawing/2014/main" id="{A3D50FBB-80CE-DF5A-29F6-E7BAB02446A4}"/>
              </a:ext>
            </a:extLst>
          </p:cNvPr>
          <p:cNvSpPr/>
          <p:nvPr/>
        </p:nvSpPr>
        <p:spPr>
          <a:xfrm>
            <a:off x="488504" y="3068960"/>
            <a:ext cx="144016" cy="1152000"/>
          </a:xfrm>
          <a:custGeom>
            <a:avLst/>
            <a:gdLst>
              <a:gd name="connsiteX0" fmla="*/ 110246 w 144016"/>
              <a:gd name="connsiteY0" fmla="*/ 0 h 1152000"/>
              <a:gd name="connsiteX1" fmla="*/ 144016 w 144016"/>
              <a:gd name="connsiteY1" fmla="*/ 0 h 1152000"/>
              <a:gd name="connsiteX2" fmla="*/ 144016 w 144016"/>
              <a:gd name="connsiteY2" fmla="*/ 1152000 h 1152000"/>
              <a:gd name="connsiteX3" fmla="*/ 110246 w 144016"/>
              <a:gd name="connsiteY3" fmla="*/ 1152000 h 1152000"/>
              <a:gd name="connsiteX4" fmla="*/ 0 w 144016"/>
              <a:gd name="connsiteY4" fmla="*/ 1041754 h 1152000"/>
              <a:gd name="connsiteX5" fmla="*/ 0 w 144016"/>
              <a:gd name="connsiteY5" fmla="*/ 110246 h 1152000"/>
              <a:gd name="connsiteX6" fmla="*/ 110246 w 144016"/>
              <a:gd name="connsiteY6"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1152000">
                <a:moveTo>
                  <a:pt x="110246" y="0"/>
                </a:moveTo>
                <a:lnTo>
                  <a:pt x="144016" y="0"/>
                </a:lnTo>
                <a:lnTo>
                  <a:pt x="144016" y="1152000"/>
                </a:lnTo>
                <a:lnTo>
                  <a:pt x="110246" y="1152000"/>
                </a:lnTo>
                <a:cubicBezTo>
                  <a:pt x="49359" y="1152000"/>
                  <a:pt x="0" y="1102641"/>
                  <a:pt x="0" y="1041754"/>
                </a:cubicBezTo>
                <a:lnTo>
                  <a:pt x="0" y="110246"/>
                </a:lnTo>
                <a:cubicBezTo>
                  <a:pt x="0" y="49359"/>
                  <a:pt x="49359" y="0"/>
                  <a:pt x="110246"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0" name="フリーフォーム: 図形 29">
            <a:extLst>
              <a:ext uri="{FF2B5EF4-FFF2-40B4-BE49-F238E27FC236}">
                <a16:creationId xmlns:a16="http://schemas.microsoft.com/office/drawing/2014/main" id="{0F689223-E117-716C-109A-78397C0347F2}"/>
              </a:ext>
            </a:extLst>
          </p:cNvPr>
          <p:cNvSpPr/>
          <p:nvPr/>
        </p:nvSpPr>
        <p:spPr>
          <a:xfrm>
            <a:off x="488504" y="4365104"/>
            <a:ext cx="144016" cy="1152000"/>
          </a:xfrm>
          <a:custGeom>
            <a:avLst/>
            <a:gdLst>
              <a:gd name="connsiteX0" fmla="*/ 110246 w 144016"/>
              <a:gd name="connsiteY0" fmla="*/ 0 h 1152000"/>
              <a:gd name="connsiteX1" fmla="*/ 144016 w 144016"/>
              <a:gd name="connsiteY1" fmla="*/ 0 h 1152000"/>
              <a:gd name="connsiteX2" fmla="*/ 144016 w 144016"/>
              <a:gd name="connsiteY2" fmla="*/ 1152000 h 1152000"/>
              <a:gd name="connsiteX3" fmla="*/ 110246 w 144016"/>
              <a:gd name="connsiteY3" fmla="*/ 1152000 h 1152000"/>
              <a:gd name="connsiteX4" fmla="*/ 0 w 144016"/>
              <a:gd name="connsiteY4" fmla="*/ 1041754 h 1152000"/>
              <a:gd name="connsiteX5" fmla="*/ 0 w 144016"/>
              <a:gd name="connsiteY5" fmla="*/ 110246 h 1152000"/>
              <a:gd name="connsiteX6" fmla="*/ 110246 w 144016"/>
              <a:gd name="connsiteY6" fmla="*/ 0 h 115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1152000">
                <a:moveTo>
                  <a:pt x="110246" y="0"/>
                </a:moveTo>
                <a:lnTo>
                  <a:pt x="144016" y="0"/>
                </a:lnTo>
                <a:lnTo>
                  <a:pt x="144016" y="1152000"/>
                </a:lnTo>
                <a:lnTo>
                  <a:pt x="110246" y="1152000"/>
                </a:lnTo>
                <a:cubicBezTo>
                  <a:pt x="49359" y="1152000"/>
                  <a:pt x="0" y="1102641"/>
                  <a:pt x="0" y="1041754"/>
                </a:cubicBezTo>
                <a:lnTo>
                  <a:pt x="0" y="110246"/>
                </a:lnTo>
                <a:cubicBezTo>
                  <a:pt x="0" y="49359"/>
                  <a:pt x="49359" y="0"/>
                  <a:pt x="110246" y="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2" name="テキスト ボックス 31">
            <a:extLst>
              <a:ext uri="{FF2B5EF4-FFF2-40B4-BE49-F238E27FC236}">
                <a16:creationId xmlns:a16="http://schemas.microsoft.com/office/drawing/2014/main" id="{4BB43F16-1D5F-E24A-5F66-A1872C8F22BF}"/>
              </a:ext>
            </a:extLst>
          </p:cNvPr>
          <p:cNvSpPr txBox="1"/>
          <p:nvPr/>
        </p:nvSpPr>
        <p:spPr>
          <a:xfrm>
            <a:off x="776536" y="4753809"/>
            <a:ext cx="1324402" cy="374846"/>
          </a:xfrm>
          <a:prstGeom prst="rect">
            <a:avLst/>
          </a:prstGeom>
        </p:spPr>
        <p:txBody>
          <a:bodyPr vert="horz" wrap="none" lIns="91440" tIns="45720" rIns="91440" bIns="45720" rtlCol="0" anchor="ctr">
            <a:spAutoFit/>
          </a:bodyPr>
          <a:lstStyle>
            <a:defPPr>
              <a:defRPr lang="ja-JP"/>
            </a:defPPr>
            <a:lvl1pPr>
              <a:lnSpc>
                <a:spcPct val="120000"/>
              </a:lnSpc>
              <a:spcBef>
                <a:spcPct val="0"/>
              </a:spcBef>
              <a:buNone/>
              <a:defRPr b="1">
                <a:solidFill>
                  <a:schemeClr val="accent2"/>
                </a:solidFill>
                <a:latin typeface="+mn-ea"/>
                <a:cs typeface="+mj-cs"/>
              </a:defRPr>
            </a:lvl1pPr>
          </a:lstStyle>
          <a:p>
            <a:r>
              <a:rPr lang="ja-JP" altLang="en-US" dirty="0">
                <a:solidFill>
                  <a:schemeClr val="accent3"/>
                </a:solidFill>
              </a:rPr>
              <a:t>協会けんぽ</a:t>
            </a:r>
          </a:p>
        </p:txBody>
      </p:sp>
      <p:sp>
        <p:nvSpPr>
          <p:cNvPr id="34" name="テキスト ボックス 33">
            <a:extLst>
              <a:ext uri="{FF2B5EF4-FFF2-40B4-BE49-F238E27FC236}">
                <a16:creationId xmlns:a16="http://schemas.microsoft.com/office/drawing/2014/main" id="{C2D396E1-AC92-86A8-9BCC-E724FBC81E4B}"/>
              </a:ext>
            </a:extLst>
          </p:cNvPr>
          <p:cNvSpPr txBox="1"/>
          <p:nvPr/>
        </p:nvSpPr>
        <p:spPr>
          <a:xfrm>
            <a:off x="2559970" y="3198748"/>
            <a:ext cx="3201517" cy="892552"/>
          </a:xfrm>
          <a:prstGeom prst="rect">
            <a:avLst/>
          </a:prstGeom>
          <a:noFill/>
        </p:spPr>
        <p:txBody>
          <a:bodyPr wrap="none">
            <a:spAutoFit/>
          </a:bodyPr>
          <a:lstStyle/>
          <a:p>
            <a:r>
              <a:rPr kumimoji="1" lang="en-US" altLang="ja-JP" sz="1600" dirty="0" smtClean="0">
                <a:latin typeface="+mn-ea"/>
                <a:ea typeface="+mn-ea"/>
              </a:rPr>
              <a:t>410,000</a:t>
            </a:r>
            <a:r>
              <a:rPr kumimoji="1" lang="ja-JP" altLang="en-US" sz="1600" dirty="0" smtClean="0">
                <a:latin typeface="+mn-ea"/>
                <a:ea typeface="+mn-ea"/>
              </a:rPr>
              <a:t>円</a:t>
            </a:r>
            <a:r>
              <a:rPr kumimoji="1" lang="en-US" altLang="ja-JP" sz="1600" dirty="0">
                <a:latin typeface="+mn-ea"/>
                <a:ea typeface="+mn-ea"/>
              </a:rPr>
              <a:t>×92/1000</a:t>
            </a:r>
            <a:br>
              <a:rPr kumimoji="1" lang="en-US" altLang="ja-JP" sz="1600" dirty="0">
                <a:latin typeface="+mn-ea"/>
                <a:ea typeface="+mn-ea"/>
              </a:rPr>
            </a:br>
            <a:r>
              <a:rPr kumimoji="1" lang="en-US" altLang="ja-JP" sz="1600" dirty="0">
                <a:latin typeface="+mn-ea"/>
                <a:ea typeface="+mn-ea"/>
              </a:rPr>
              <a:t>×</a:t>
            </a:r>
            <a:r>
              <a:rPr kumimoji="1" lang="ja-JP" altLang="en-US" sz="1600" dirty="0">
                <a:latin typeface="+mn-ea"/>
                <a:ea typeface="+mn-ea"/>
              </a:rPr>
              <a:t>（</a:t>
            </a:r>
            <a:r>
              <a:rPr kumimoji="1" lang="en-US" altLang="ja-JP" sz="1600" dirty="0">
                <a:latin typeface="+mn-ea"/>
                <a:ea typeface="+mn-ea"/>
              </a:rPr>
              <a:t>12</a:t>
            </a:r>
            <a:r>
              <a:rPr kumimoji="1" lang="ja-JP" altLang="en-US" sz="1600" dirty="0">
                <a:latin typeface="+mn-ea"/>
                <a:ea typeface="+mn-ea"/>
              </a:rPr>
              <a:t>カ月</a:t>
            </a:r>
            <a:r>
              <a:rPr kumimoji="1" lang="en-US" altLang="ja-JP" sz="1600" dirty="0">
                <a:latin typeface="+mn-ea"/>
                <a:ea typeface="+mn-ea"/>
              </a:rPr>
              <a:t>+</a:t>
            </a:r>
            <a:r>
              <a:rPr kumimoji="1" lang="ja-JP" altLang="en-US" sz="1600" dirty="0">
                <a:latin typeface="+mn-ea"/>
                <a:ea typeface="+mn-ea"/>
              </a:rPr>
              <a:t>賞与３カ月）</a:t>
            </a:r>
            <a:r>
              <a:rPr kumimoji="1" lang="en-US" altLang="ja-JP" sz="1600" dirty="0">
                <a:latin typeface="+mn-ea"/>
                <a:ea typeface="+mn-ea"/>
              </a:rPr>
              <a:t>×100</a:t>
            </a:r>
            <a:r>
              <a:rPr kumimoji="1" lang="ja-JP" altLang="en-US" sz="1600" dirty="0">
                <a:latin typeface="+mn-ea"/>
                <a:ea typeface="+mn-ea"/>
              </a:rPr>
              <a:t>名</a:t>
            </a:r>
            <a:endParaRPr kumimoji="1" lang="en-US" altLang="ja-JP" sz="1600" dirty="0">
              <a:latin typeface="+mn-ea"/>
              <a:ea typeface="+mn-ea"/>
            </a:endParaRPr>
          </a:p>
          <a:p>
            <a:r>
              <a:rPr kumimoji="1" lang="en-US" altLang="ja-JP" sz="1600" dirty="0" smtClean="0">
                <a:latin typeface="+mn-ea"/>
                <a:ea typeface="+mn-ea"/>
              </a:rPr>
              <a:t>=</a:t>
            </a:r>
            <a:r>
              <a:rPr kumimoji="1" lang="en-US" altLang="ja-JP" sz="2000" b="1" dirty="0" smtClean="0">
                <a:solidFill>
                  <a:schemeClr val="accent2"/>
                </a:solidFill>
                <a:latin typeface="+mn-ea"/>
                <a:ea typeface="+mn-ea"/>
              </a:rPr>
              <a:t>56,580,000</a:t>
            </a:r>
            <a:r>
              <a:rPr kumimoji="1" lang="ja-JP" altLang="en-US" sz="1600" b="1" dirty="0" smtClean="0">
                <a:solidFill>
                  <a:schemeClr val="accent2"/>
                </a:solidFill>
                <a:latin typeface="+mn-ea"/>
                <a:ea typeface="+mn-ea"/>
              </a:rPr>
              <a:t>円</a:t>
            </a:r>
            <a:endParaRPr kumimoji="1" lang="en-US" altLang="ja-JP" sz="1600" b="1" dirty="0">
              <a:solidFill>
                <a:schemeClr val="accent2"/>
              </a:solidFill>
              <a:latin typeface="+mn-ea"/>
              <a:ea typeface="+mn-ea"/>
            </a:endParaRPr>
          </a:p>
        </p:txBody>
      </p:sp>
      <p:sp>
        <p:nvSpPr>
          <p:cNvPr id="36" name="テキスト ボックス 35">
            <a:extLst>
              <a:ext uri="{FF2B5EF4-FFF2-40B4-BE49-F238E27FC236}">
                <a16:creationId xmlns:a16="http://schemas.microsoft.com/office/drawing/2014/main" id="{ADC6BFF1-86D2-399E-490E-C316AF9FB21F}"/>
              </a:ext>
            </a:extLst>
          </p:cNvPr>
          <p:cNvSpPr txBox="1"/>
          <p:nvPr/>
        </p:nvSpPr>
        <p:spPr>
          <a:xfrm>
            <a:off x="6081274" y="3192987"/>
            <a:ext cx="3071675" cy="892552"/>
          </a:xfrm>
          <a:prstGeom prst="rect">
            <a:avLst/>
          </a:prstGeom>
          <a:noFill/>
        </p:spPr>
        <p:txBody>
          <a:bodyPr wrap="none">
            <a:spAutoFit/>
          </a:bodyPr>
          <a:lstStyle>
            <a:defPPr>
              <a:defRPr lang="ja-JP"/>
            </a:defPPr>
            <a:lvl1pPr>
              <a:defRPr sz="1600">
                <a:latin typeface="+mn-ea"/>
              </a:defRPr>
            </a:lvl1pPr>
          </a:lstStyle>
          <a:p>
            <a:r>
              <a:rPr lang="en-US" altLang="ja-JP" dirty="0" smtClean="0"/>
              <a:t>440,000</a:t>
            </a:r>
            <a:r>
              <a:rPr lang="ja-JP" altLang="en-US" dirty="0" smtClean="0"/>
              <a:t>円</a:t>
            </a:r>
            <a:r>
              <a:rPr lang="en-US" altLang="ja-JP" dirty="0"/>
              <a:t>×18/1000</a:t>
            </a:r>
            <a:br>
              <a:rPr lang="en-US" altLang="ja-JP" dirty="0"/>
            </a:br>
            <a:r>
              <a:rPr lang="en-US" altLang="ja-JP" dirty="0"/>
              <a:t>×</a:t>
            </a:r>
            <a:r>
              <a:rPr lang="ja-JP" altLang="en-US" dirty="0"/>
              <a:t>（</a:t>
            </a:r>
            <a:r>
              <a:rPr lang="en-US" altLang="ja-JP" dirty="0"/>
              <a:t>12</a:t>
            </a:r>
            <a:r>
              <a:rPr lang="ja-JP" altLang="en-US" dirty="0"/>
              <a:t>カ月</a:t>
            </a:r>
            <a:r>
              <a:rPr lang="en-US" altLang="ja-JP" dirty="0"/>
              <a:t>+</a:t>
            </a:r>
            <a:r>
              <a:rPr lang="ja-JP" altLang="en-US" dirty="0"/>
              <a:t>賞与３カ月）</a:t>
            </a:r>
            <a:r>
              <a:rPr lang="en-US" altLang="ja-JP" dirty="0"/>
              <a:t>×50</a:t>
            </a:r>
            <a:r>
              <a:rPr lang="ja-JP" altLang="en-US" dirty="0"/>
              <a:t>名</a:t>
            </a:r>
            <a:endParaRPr lang="en-US" altLang="ja-JP" dirty="0"/>
          </a:p>
          <a:p>
            <a:r>
              <a:rPr lang="en-US" altLang="ja-JP" dirty="0" smtClean="0"/>
              <a:t>=</a:t>
            </a:r>
            <a:r>
              <a:rPr lang="en-US" altLang="ja-JP" sz="2000" b="1" dirty="0" smtClean="0">
                <a:solidFill>
                  <a:schemeClr val="accent2"/>
                </a:solidFill>
              </a:rPr>
              <a:t>5,940,000</a:t>
            </a:r>
            <a:r>
              <a:rPr lang="ja-JP" altLang="en-US" b="1" dirty="0" smtClean="0">
                <a:solidFill>
                  <a:schemeClr val="accent2"/>
                </a:solidFill>
              </a:rPr>
              <a:t>円</a:t>
            </a:r>
            <a:endParaRPr lang="ja-JP" altLang="en-US" b="1" dirty="0">
              <a:solidFill>
                <a:schemeClr val="accent2"/>
              </a:solidFill>
            </a:endParaRPr>
          </a:p>
        </p:txBody>
      </p:sp>
      <p:sp>
        <p:nvSpPr>
          <p:cNvPr id="38" name="テキスト ボックス 37">
            <a:extLst>
              <a:ext uri="{FF2B5EF4-FFF2-40B4-BE49-F238E27FC236}">
                <a16:creationId xmlns:a16="http://schemas.microsoft.com/office/drawing/2014/main" id="{16A4FC1B-E3D2-8376-03BD-18303A432097}"/>
              </a:ext>
            </a:extLst>
          </p:cNvPr>
          <p:cNvSpPr txBox="1"/>
          <p:nvPr/>
        </p:nvSpPr>
        <p:spPr>
          <a:xfrm>
            <a:off x="2559970" y="4494892"/>
            <a:ext cx="3201517" cy="892552"/>
          </a:xfrm>
          <a:prstGeom prst="rect">
            <a:avLst/>
          </a:prstGeom>
          <a:noFill/>
        </p:spPr>
        <p:txBody>
          <a:bodyPr wrap="none">
            <a:spAutoFit/>
          </a:bodyPr>
          <a:lstStyle>
            <a:defPPr>
              <a:defRPr lang="ja-JP"/>
            </a:defPPr>
            <a:lvl1pPr>
              <a:defRPr sz="1600">
                <a:latin typeface="+mn-ea"/>
              </a:defRPr>
            </a:lvl1pPr>
          </a:lstStyle>
          <a:p>
            <a:r>
              <a:rPr lang="en-US" altLang="ja-JP" dirty="0" smtClean="0"/>
              <a:t>410,000×99/1000</a:t>
            </a:r>
            <a:r>
              <a:rPr lang="en-US" altLang="ja-JP" dirty="0"/>
              <a:t/>
            </a:r>
            <a:br>
              <a:rPr lang="en-US" altLang="ja-JP" dirty="0"/>
            </a:br>
            <a:r>
              <a:rPr lang="en-US" altLang="ja-JP" dirty="0"/>
              <a:t>×</a:t>
            </a:r>
            <a:r>
              <a:rPr lang="ja-JP" altLang="en-US" dirty="0"/>
              <a:t>（</a:t>
            </a:r>
            <a:r>
              <a:rPr lang="en-US" altLang="ja-JP" dirty="0"/>
              <a:t>12</a:t>
            </a:r>
            <a:r>
              <a:rPr lang="ja-JP" altLang="en-US" dirty="0"/>
              <a:t>カ月</a:t>
            </a:r>
            <a:r>
              <a:rPr lang="en-US" altLang="ja-JP" dirty="0"/>
              <a:t>+</a:t>
            </a:r>
            <a:r>
              <a:rPr lang="ja-JP" altLang="en-US" dirty="0"/>
              <a:t>賞与３カ月）</a:t>
            </a:r>
            <a:r>
              <a:rPr lang="en-US" altLang="ja-JP" dirty="0"/>
              <a:t>×100</a:t>
            </a:r>
            <a:r>
              <a:rPr lang="ja-JP" altLang="en-US" dirty="0"/>
              <a:t>名</a:t>
            </a:r>
            <a:endParaRPr lang="en-US" altLang="ja-JP" dirty="0"/>
          </a:p>
          <a:p>
            <a:r>
              <a:rPr lang="en-US" altLang="ja-JP" dirty="0" smtClean="0"/>
              <a:t>=</a:t>
            </a:r>
            <a:r>
              <a:rPr lang="en-US" altLang="ja-JP" sz="2000" b="1" dirty="0" smtClean="0">
                <a:solidFill>
                  <a:schemeClr val="accent3"/>
                </a:solidFill>
              </a:rPr>
              <a:t>60,885,000</a:t>
            </a:r>
            <a:r>
              <a:rPr lang="ja-JP" altLang="en-US" b="1" dirty="0" smtClean="0">
                <a:solidFill>
                  <a:schemeClr val="accent3"/>
                </a:solidFill>
              </a:rPr>
              <a:t>円</a:t>
            </a:r>
            <a:endParaRPr lang="ja-JP" altLang="en-US" b="1" dirty="0">
              <a:solidFill>
                <a:schemeClr val="accent3"/>
              </a:solidFill>
            </a:endParaRPr>
          </a:p>
        </p:txBody>
      </p:sp>
      <p:sp>
        <p:nvSpPr>
          <p:cNvPr id="40" name="テキスト ボックス 39">
            <a:extLst>
              <a:ext uri="{FF2B5EF4-FFF2-40B4-BE49-F238E27FC236}">
                <a16:creationId xmlns:a16="http://schemas.microsoft.com/office/drawing/2014/main" id="{E74C2EAF-1732-95CD-5497-ED146854BCCE}"/>
              </a:ext>
            </a:extLst>
          </p:cNvPr>
          <p:cNvSpPr txBox="1"/>
          <p:nvPr/>
        </p:nvSpPr>
        <p:spPr>
          <a:xfrm>
            <a:off x="6081274" y="4494892"/>
            <a:ext cx="3071675" cy="892552"/>
          </a:xfrm>
          <a:prstGeom prst="rect">
            <a:avLst/>
          </a:prstGeom>
          <a:noFill/>
        </p:spPr>
        <p:txBody>
          <a:bodyPr wrap="none">
            <a:spAutoFit/>
          </a:bodyPr>
          <a:lstStyle>
            <a:defPPr>
              <a:defRPr lang="ja-JP"/>
            </a:defPPr>
            <a:lvl1pPr>
              <a:defRPr sz="1600">
                <a:latin typeface="+mn-ea"/>
              </a:defRPr>
            </a:lvl1pPr>
          </a:lstStyle>
          <a:p>
            <a:r>
              <a:rPr lang="en-US" altLang="ja-JP" dirty="0" smtClean="0"/>
              <a:t>440,000</a:t>
            </a:r>
            <a:r>
              <a:rPr lang="ja-JP" altLang="en-US" dirty="0" smtClean="0"/>
              <a:t>円</a:t>
            </a:r>
            <a:r>
              <a:rPr lang="en-US" altLang="ja-JP" dirty="0" smtClean="0"/>
              <a:t>×16.2/1000</a:t>
            </a:r>
            <a:r>
              <a:rPr lang="en-US" altLang="ja-JP" dirty="0"/>
              <a:t/>
            </a:r>
            <a:br>
              <a:rPr lang="en-US" altLang="ja-JP" dirty="0"/>
            </a:br>
            <a:r>
              <a:rPr lang="en-US" altLang="ja-JP" dirty="0"/>
              <a:t>×</a:t>
            </a:r>
            <a:r>
              <a:rPr lang="ja-JP" altLang="en-US" dirty="0"/>
              <a:t>（</a:t>
            </a:r>
            <a:r>
              <a:rPr lang="en-US" altLang="ja-JP" dirty="0"/>
              <a:t>12</a:t>
            </a:r>
            <a:r>
              <a:rPr lang="ja-JP" altLang="en-US" dirty="0"/>
              <a:t>カ月</a:t>
            </a:r>
            <a:r>
              <a:rPr lang="en-US" altLang="ja-JP" dirty="0"/>
              <a:t>+</a:t>
            </a:r>
            <a:r>
              <a:rPr lang="ja-JP" altLang="en-US" dirty="0"/>
              <a:t>賞与３カ月）</a:t>
            </a:r>
            <a:r>
              <a:rPr lang="en-US" altLang="ja-JP" dirty="0"/>
              <a:t>×50</a:t>
            </a:r>
            <a:r>
              <a:rPr lang="ja-JP" altLang="en-US" dirty="0"/>
              <a:t>名</a:t>
            </a:r>
            <a:endParaRPr lang="en-US" altLang="ja-JP" dirty="0"/>
          </a:p>
          <a:p>
            <a:r>
              <a:rPr lang="en-US" altLang="ja-JP" dirty="0" smtClean="0"/>
              <a:t>=</a:t>
            </a:r>
            <a:r>
              <a:rPr lang="en-US" altLang="ja-JP" sz="2000" b="1" dirty="0" smtClean="0">
                <a:solidFill>
                  <a:schemeClr val="accent3"/>
                </a:solidFill>
              </a:rPr>
              <a:t>5,346,000</a:t>
            </a:r>
            <a:r>
              <a:rPr lang="ja-JP" altLang="en-US" b="1" dirty="0" smtClean="0">
                <a:solidFill>
                  <a:schemeClr val="accent3"/>
                </a:solidFill>
              </a:rPr>
              <a:t>円</a:t>
            </a:r>
            <a:endParaRPr lang="ja-JP" altLang="en-US" b="1" dirty="0">
              <a:solidFill>
                <a:schemeClr val="accent3"/>
              </a:solidFill>
            </a:endParaRPr>
          </a:p>
        </p:txBody>
      </p:sp>
      <p:sp>
        <p:nvSpPr>
          <p:cNvPr id="42" name="テキスト ボックス 41">
            <a:extLst>
              <a:ext uri="{FF2B5EF4-FFF2-40B4-BE49-F238E27FC236}">
                <a16:creationId xmlns:a16="http://schemas.microsoft.com/office/drawing/2014/main" id="{27252CCC-A6D4-F2A5-4758-A09A26244B99}"/>
              </a:ext>
            </a:extLst>
          </p:cNvPr>
          <p:cNvSpPr txBox="1"/>
          <p:nvPr/>
        </p:nvSpPr>
        <p:spPr>
          <a:xfrm>
            <a:off x="1658372" y="5893821"/>
            <a:ext cx="846356" cy="369332"/>
          </a:xfrm>
          <a:prstGeom prst="rightArrow">
            <a:avLst>
              <a:gd name="adj1" fmla="val 100000"/>
              <a:gd name="adj2" fmla="val 50000"/>
            </a:avLst>
          </a:prstGeom>
          <a:solidFill>
            <a:schemeClr val="accent6"/>
          </a:solidFill>
          <a:ln>
            <a:noFill/>
          </a:ln>
        </p:spPr>
        <p:txBody>
          <a:bodyPr wrap="none">
            <a:spAutoFit/>
          </a:bodyPr>
          <a:lstStyle/>
          <a:p>
            <a:r>
              <a:rPr kumimoji="1" lang="ja-JP" altLang="en-US" dirty="0">
                <a:solidFill>
                  <a:schemeClr val="bg1"/>
                </a:solidFill>
                <a:latin typeface="+mn-ea"/>
                <a:ea typeface="+mn-ea"/>
              </a:rPr>
              <a:t>差額</a:t>
            </a:r>
          </a:p>
        </p:txBody>
      </p:sp>
      <p:sp>
        <p:nvSpPr>
          <p:cNvPr id="44" name="テキスト ボックス 43">
            <a:extLst>
              <a:ext uri="{FF2B5EF4-FFF2-40B4-BE49-F238E27FC236}">
                <a16:creationId xmlns:a16="http://schemas.microsoft.com/office/drawing/2014/main" id="{E72B7CF4-15FE-D6F1-4A4C-9AAE1BC9F4B9}"/>
              </a:ext>
            </a:extLst>
          </p:cNvPr>
          <p:cNvSpPr txBox="1"/>
          <p:nvPr/>
        </p:nvSpPr>
        <p:spPr>
          <a:xfrm>
            <a:off x="2780586" y="5847655"/>
            <a:ext cx="2640466" cy="461665"/>
          </a:xfrm>
          <a:prstGeom prst="rect">
            <a:avLst/>
          </a:prstGeom>
          <a:noFill/>
          <a:ln>
            <a:noFill/>
          </a:ln>
        </p:spPr>
        <p:txBody>
          <a:bodyPr wrap="none">
            <a:spAutoFit/>
          </a:bodyPr>
          <a:lstStyle/>
          <a:p>
            <a:r>
              <a:rPr kumimoji="1" lang="en-US" altLang="ja-JP" sz="2400" b="1" dirty="0" smtClean="0">
                <a:solidFill>
                  <a:schemeClr val="accent6"/>
                </a:solidFill>
                <a:latin typeface="+mn-ea"/>
                <a:ea typeface="+mn-ea"/>
              </a:rPr>
              <a:t>4,305,000</a:t>
            </a:r>
            <a:r>
              <a:rPr kumimoji="1" lang="ja-JP" altLang="en-US" b="1" dirty="0" smtClean="0">
                <a:solidFill>
                  <a:schemeClr val="accent6"/>
                </a:solidFill>
                <a:latin typeface="+mn-ea"/>
                <a:ea typeface="+mn-ea"/>
              </a:rPr>
              <a:t>円</a:t>
            </a:r>
            <a:r>
              <a:rPr kumimoji="1" lang="ja-JP" altLang="en-US" b="1" dirty="0">
                <a:solidFill>
                  <a:schemeClr val="accent6"/>
                </a:solidFill>
                <a:latin typeface="+mn-ea"/>
                <a:ea typeface="+mn-ea"/>
              </a:rPr>
              <a:t>　減</a:t>
            </a:r>
          </a:p>
        </p:txBody>
      </p:sp>
      <p:sp>
        <p:nvSpPr>
          <p:cNvPr id="46" name="テキスト ボックス 45">
            <a:extLst>
              <a:ext uri="{FF2B5EF4-FFF2-40B4-BE49-F238E27FC236}">
                <a16:creationId xmlns:a16="http://schemas.microsoft.com/office/drawing/2014/main" id="{5DCC6F82-D05B-7285-1869-68143E898E46}"/>
              </a:ext>
            </a:extLst>
          </p:cNvPr>
          <p:cNvSpPr txBox="1"/>
          <p:nvPr/>
        </p:nvSpPr>
        <p:spPr>
          <a:xfrm>
            <a:off x="6796214" y="5847655"/>
            <a:ext cx="2476898" cy="461665"/>
          </a:xfrm>
          <a:prstGeom prst="rect">
            <a:avLst/>
          </a:prstGeom>
          <a:noFill/>
          <a:ln>
            <a:noFill/>
          </a:ln>
        </p:spPr>
        <p:txBody>
          <a:bodyPr wrap="square">
            <a:spAutoFit/>
          </a:bodyPr>
          <a:lstStyle/>
          <a:p>
            <a:r>
              <a:rPr lang="ja-JP" altLang="en-US" sz="2400" b="1" dirty="0">
                <a:solidFill>
                  <a:schemeClr val="accent6"/>
                </a:solidFill>
                <a:latin typeface="+mn-ea"/>
              </a:rPr>
              <a:t> </a:t>
            </a:r>
            <a:r>
              <a:rPr lang="en-US" altLang="ja-JP" sz="2400" b="1" dirty="0" smtClean="0">
                <a:solidFill>
                  <a:schemeClr val="accent6"/>
                </a:solidFill>
                <a:latin typeface="+mn-ea"/>
              </a:rPr>
              <a:t>594,000</a:t>
            </a:r>
            <a:r>
              <a:rPr kumimoji="1" lang="ja-JP" altLang="en-US" b="1" dirty="0" smtClean="0">
                <a:solidFill>
                  <a:schemeClr val="accent6"/>
                </a:solidFill>
                <a:latin typeface="+mn-ea"/>
                <a:ea typeface="+mn-ea"/>
              </a:rPr>
              <a:t>円</a:t>
            </a:r>
            <a:r>
              <a:rPr kumimoji="1" lang="ja-JP" altLang="en-US" b="1" dirty="0">
                <a:solidFill>
                  <a:schemeClr val="accent6"/>
                </a:solidFill>
                <a:latin typeface="+mn-ea"/>
                <a:ea typeface="+mn-ea"/>
              </a:rPr>
              <a:t>　増</a:t>
            </a:r>
          </a:p>
        </p:txBody>
      </p:sp>
      <p:pic>
        <p:nvPicPr>
          <p:cNvPr id="48" name="グラフィックス 47" descr="山形の矢印 単色塗りつぶし">
            <a:extLst>
              <a:ext uri="{FF2B5EF4-FFF2-40B4-BE49-F238E27FC236}">
                <a16:creationId xmlns:a16="http://schemas.microsoft.com/office/drawing/2014/main" id="{45F2AF5E-6D21-DD62-3C3E-D98FD22F44B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rot="5400000">
            <a:off x="3944728" y="5517232"/>
            <a:ext cx="432000" cy="432000"/>
          </a:xfrm>
          <a:prstGeom prst="rect">
            <a:avLst/>
          </a:prstGeom>
        </p:spPr>
      </p:pic>
      <p:pic>
        <p:nvPicPr>
          <p:cNvPr id="49" name="グラフィックス 48" descr="山形の矢印 単色塗りつぶし">
            <a:extLst>
              <a:ext uri="{FF2B5EF4-FFF2-40B4-BE49-F238E27FC236}">
                <a16:creationId xmlns:a16="http://schemas.microsoft.com/office/drawing/2014/main" id="{21E013F0-81BE-2426-0A76-A823C9085AD5}"/>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rot="5400000">
            <a:off x="7401112" y="5517232"/>
            <a:ext cx="432000" cy="432000"/>
          </a:xfrm>
          <a:prstGeom prst="rect">
            <a:avLst/>
          </a:prstGeom>
        </p:spPr>
      </p:pic>
      <p:sp>
        <p:nvSpPr>
          <p:cNvPr id="26" name="テキスト ボックス 25">
            <a:extLst>
              <a:ext uri="{FF2B5EF4-FFF2-40B4-BE49-F238E27FC236}">
                <a16:creationId xmlns:a16="http://schemas.microsoft.com/office/drawing/2014/main" id="{27252CCC-A6D4-F2A5-4758-A09A26244B99}"/>
              </a:ext>
            </a:extLst>
          </p:cNvPr>
          <p:cNvSpPr txBox="1"/>
          <p:nvPr/>
        </p:nvSpPr>
        <p:spPr>
          <a:xfrm>
            <a:off x="5915010" y="5893821"/>
            <a:ext cx="846356" cy="369332"/>
          </a:xfrm>
          <a:prstGeom prst="rightArrow">
            <a:avLst>
              <a:gd name="adj1" fmla="val 100000"/>
              <a:gd name="adj2" fmla="val 50000"/>
            </a:avLst>
          </a:prstGeom>
          <a:solidFill>
            <a:schemeClr val="accent6"/>
          </a:solidFill>
          <a:ln>
            <a:noFill/>
          </a:ln>
        </p:spPr>
        <p:txBody>
          <a:bodyPr wrap="none">
            <a:spAutoFit/>
          </a:bodyPr>
          <a:lstStyle/>
          <a:p>
            <a:r>
              <a:rPr kumimoji="1" lang="ja-JP" altLang="en-US" dirty="0">
                <a:solidFill>
                  <a:schemeClr val="bg1"/>
                </a:solidFill>
                <a:latin typeface="+mn-ea"/>
                <a:ea typeface="+mn-ea"/>
              </a:rPr>
              <a:t>差額</a:t>
            </a:r>
          </a:p>
        </p:txBody>
      </p:sp>
      <p:sp>
        <p:nvSpPr>
          <p:cNvPr id="27" name="テキスト ボックス 26">
            <a:extLst>
              <a:ext uri="{FF2B5EF4-FFF2-40B4-BE49-F238E27FC236}">
                <a16:creationId xmlns:a16="http://schemas.microsoft.com/office/drawing/2014/main" id="{E72B7CF4-15FE-D6F1-4A4C-9AAE1BC9F4B9}"/>
              </a:ext>
            </a:extLst>
          </p:cNvPr>
          <p:cNvSpPr txBox="1"/>
          <p:nvPr/>
        </p:nvSpPr>
        <p:spPr>
          <a:xfrm>
            <a:off x="576625" y="6263152"/>
            <a:ext cx="3584287" cy="246221"/>
          </a:xfrm>
          <a:prstGeom prst="rect">
            <a:avLst/>
          </a:prstGeom>
          <a:noFill/>
          <a:ln>
            <a:noFill/>
          </a:ln>
        </p:spPr>
        <p:txBody>
          <a:bodyPr wrap="square">
            <a:spAutoFit/>
          </a:bodyPr>
          <a:lstStyle/>
          <a:p>
            <a:r>
              <a:rPr lang="en-US" altLang="ja-JP" sz="1000" dirty="0" smtClean="0">
                <a:latin typeface="+mn-ea"/>
              </a:rPr>
              <a:t>※</a:t>
            </a:r>
            <a:r>
              <a:rPr lang="ja-JP" altLang="en-US" sz="1000" dirty="0" smtClean="0">
                <a:latin typeface="+mn-ea"/>
              </a:rPr>
              <a:t>子ども・子育て支援金は協会けんぽと同額となります。</a:t>
            </a:r>
            <a:endParaRPr kumimoji="1" lang="ja-JP" altLang="en-US" sz="1000" dirty="0">
              <a:latin typeface="+mn-ea"/>
            </a:endParaRPr>
          </a:p>
        </p:txBody>
      </p:sp>
    </p:spTree>
    <p:extLst>
      <p:ext uri="{BB962C8B-B14F-4D97-AF65-F5344CB8AC3E}">
        <p14:creationId xmlns:p14="http://schemas.microsoft.com/office/powerpoint/2010/main" val="3327530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4F08B23A-B381-9726-AE92-B670D88A3F47}"/>
              </a:ext>
            </a:extLst>
          </p:cNvPr>
          <p:cNvSpPr/>
          <p:nvPr/>
        </p:nvSpPr>
        <p:spPr>
          <a:xfrm>
            <a:off x="3872880" y="1484783"/>
            <a:ext cx="3528000" cy="4823941"/>
          </a:xfrm>
          <a:prstGeom prst="roundRect">
            <a:avLst>
              <a:gd name="adj" fmla="val 2242"/>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B6E7D098-B3BB-D999-E54A-5A8282FAF41D}"/>
              </a:ext>
            </a:extLst>
          </p:cNvPr>
          <p:cNvSpPr/>
          <p:nvPr/>
        </p:nvSpPr>
        <p:spPr>
          <a:xfrm>
            <a:off x="7545480" y="1484783"/>
            <a:ext cx="1728000" cy="4823941"/>
          </a:xfrm>
          <a:prstGeom prst="roundRect">
            <a:avLst>
              <a:gd name="adj" fmla="val 3219"/>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四角形: 角を丸くする 32">
            <a:extLst>
              <a:ext uri="{FF2B5EF4-FFF2-40B4-BE49-F238E27FC236}">
                <a16:creationId xmlns:a16="http://schemas.microsoft.com/office/drawing/2014/main" id="{3FF88377-9F05-5A1B-B43B-85C24A96F440}"/>
              </a:ext>
            </a:extLst>
          </p:cNvPr>
          <p:cNvSpPr/>
          <p:nvPr/>
        </p:nvSpPr>
        <p:spPr>
          <a:xfrm>
            <a:off x="488504" y="4254962"/>
            <a:ext cx="8928546" cy="1944000"/>
          </a:xfrm>
          <a:prstGeom prst="roundRect">
            <a:avLst>
              <a:gd name="adj" fmla="val 4483"/>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タイトル 1"/>
          <p:cNvSpPr txBox="1">
            <a:spLocks/>
          </p:cNvSpPr>
          <p:nvPr/>
        </p:nvSpPr>
        <p:spPr>
          <a:xfrm>
            <a:off x="488504" y="980728"/>
            <a:ext cx="7122463" cy="369332"/>
          </a:xfrm>
          <a:prstGeom prst="rect">
            <a:avLst/>
          </a:prstGeom>
          <a:noFill/>
        </p:spPr>
        <p:txBody>
          <a:bodyPr wrap="none" rtlCol="0">
            <a:spAutoFit/>
          </a:bodyPr>
          <a:lstStyle>
            <a:defPPr>
              <a:defRPr lang="ja-JP"/>
            </a:defPPr>
            <a:lvl1pPr>
              <a:spcBef>
                <a:spcPct val="0"/>
              </a:spcBef>
              <a:buNone/>
              <a:defRPr>
                <a:latin typeface="+mj-lt"/>
                <a:ea typeface="+mj-ea"/>
                <a:cs typeface="+mj-cs"/>
              </a:defRPr>
            </a:lvl1pPr>
          </a:lstStyle>
          <a:p>
            <a:r>
              <a:rPr lang="ja-JP" altLang="en-US" dirty="0"/>
              <a:t>国で定めた法定給付の他</a:t>
            </a:r>
            <a:r>
              <a:rPr lang="ja-JP" altLang="en-US"/>
              <a:t>に当組合の独自</a:t>
            </a:r>
            <a:r>
              <a:rPr lang="ja-JP" altLang="en-US" dirty="0"/>
              <a:t>の付加給付が支給されます。</a:t>
            </a:r>
          </a:p>
        </p:txBody>
      </p:sp>
      <p:sp>
        <p:nvSpPr>
          <p:cNvPr id="3" name="タイトル 2">
            <a:extLst>
              <a:ext uri="{FF2B5EF4-FFF2-40B4-BE49-F238E27FC236}">
                <a16:creationId xmlns:a16="http://schemas.microsoft.com/office/drawing/2014/main" id="{2D29588F-66A7-A0CA-7BE8-5E357DFC2869}"/>
              </a:ext>
            </a:extLst>
          </p:cNvPr>
          <p:cNvSpPr>
            <a:spLocks noGrp="1"/>
          </p:cNvSpPr>
          <p:nvPr>
            <p:ph type="title"/>
          </p:nvPr>
        </p:nvSpPr>
        <p:spPr>
          <a:xfrm>
            <a:off x="488950" y="1"/>
            <a:ext cx="8928100" cy="692696"/>
          </a:xfrm>
        </p:spPr>
        <p:txBody>
          <a:bodyPr>
            <a:normAutofit/>
          </a:bodyPr>
          <a:lstStyle/>
          <a:p>
            <a:r>
              <a:rPr lang="en-US" altLang="ja-JP" dirty="0"/>
              <a:t>2.</a:t>
            </a:r>
            <a:r>
              <a:rPr lang="ja-JP" altLang="en-US" dirty="0"/>
              <a:t>プラスアルファの付加給付が受けられます</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4</a:t>
            </a:fld>
            <a:endParaRPr lang="ja-JP" altLang="en-US"/>
          </a:p>
        </p:txBody>
      </p:sp>
      <p:sp>
        <p:nvSpPr>
          <p:cNvPr id="11" name="テキスト ボックス 10">
            <a:extLst>
              <a:ext uri="{FF2B5EF4-FFF2-40B4-BE49-F238E27FC236}">
                <a16:creationId xmlns:a16="http://schemas.microsoft.com/office/drawing/2014/main" id="{51B31133-EB32-F4AE-2A6C-D60FFA5E1402}"/>
              </a:ext>
            </a:extLst>
          </p:cNvPr>
          <p:cNvSpPr txBox="1"/>
          <p:nvPr/>
        </p:nvSpPr>
        <p:spPr>
          <a:xfrm>
            <a:off x="7747280" y="1628800"/>
            <a:ext cx="1324401" cy="374846"/>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1"/>
                </a:solidFill>
                <a:latin typeface="+mn-ea"/>
                <a:cs typeface="+mj-cs"/>
              </a:defRPr>
            </a:lvl1pPr>
          </a:lstStyle>
          <a:p>
            <a:r>
              <a:rPr lang="ja-JP" altLang="en-US" dirty="0">
                <a:solidFill>
                  <a:schemeClr val="accent3"/>
                </a:solidFill>
              </a:rPr>
              <a:t>協会けんぽ</a:t>
            </a:r>
          </a:p>
        </p:txBody>
      </p:sp>
      <p:sp>
        <p:nvSpPr>
          <p:cNvPr id="12" name="テキスト ボックス 11">
            <a:extLst>
              <a:ext uri="{FF2B5EF4-FFF2-40B4-BE49-F238E27FC236}">
                <a16:creationId xmlns:a16="http://schemas.microsoft.com/office/drawing/2014/main" id="{F3BEB3A0-2E7D-F518-51C9-0A2E32B9D7F6}"/>
              </a:ext>
            </a:extLst>
          </p:cNvPr>
          <p:cNvSpPr txBox="1"/>
          <p:nvPr/>
        </p:nvSpPr>
        <p:spPr>
          <a:xfrm>
            <a:off x="4390385" y="1628800"/>
            <a:ext cx="2492990" cy="374846"/>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1"/>
                </a:solidFill>
                <a:latin typeface="+mn-ea"/>
                <a:cs typeface="+mj-cs"/>
              </a:defRPr>
            </a:lvl1pPr>
          </a:lstStyle>
          <a:p>
            <a:pPr algn="ctr"/>
            <a:r>
              <a:rPr kumimoji="1" lang="ja-JP" altLang="en-US" dirty="0">
                <a:solidFill>
                  <a:schemeClr val="accent2"/>
                </a:solidFill>
              </a:rPr>
              <a:t>東京機器健康保険組合</a:t>
            </a:r>
          </a:p>
        </p:txBody>
      </p:sp>
      <p:sp>
        <p:nvSpPr>
          <p:cNvPr id="13" name="フリーフォーム: 図形 12">
            <a:extLst>
              <a:ext uri="{FF2B5EF4-FFF2-40B4-BE49-F238E27FC236}">
                <a16:creationId xmlns:a16="http://schemas.microsoft.com/office/drawing/2014/main" id="{F22FFBD3-E3EC-E553-A57A-89A6291A618E}"/>
              </a:ext>
            </a:extLst>
          </p:cNvPr>
          <p:cNvSpPr/>
          <p:nvPr/>
        </p:nvSpPr>
        <p:spPr>
          <a:xfrm>
            <a:off x="7545480" y="1484784"/>
            <a:ext cx="1728000" cy="144016"/>
          </a:xfrm>
          <a:custGeom>
            <a:avLst/>
            <a:gdLst>
              <a:gd name="connsiteX0" fmla="*/ 115484 w 3528000"/>
              <a:gd name="connsiteY0" fmla="*/ 0 h 144016"/>
              <a:gd name="connsiteX1" fmla="*/ 3414434 w 3528000"/>
              <a:gd name="connsiteY1" fmla="*/ 0 h 144016"/>
              <a:gd name="connsiteX2" fmla="*/ 3528000 w 3528000"/>
              <a:gd name="connsiteY2" fmla="*/ 113566 h 144016"/>
              <a:gd name="connsiteX3" fmla="*/ 3528000 w 3528000"/>
              <a:gd name="connsiteY3" fmla="*/ 144016 h 144016"/>
              <a:gd name="connsiteX4" fmla="*/ 0 w 3528000"/>
              <a:gd name="connsiteY4" fmla="*/ 144016 h 144016"/>
              <a:gd name="connsiteX5" fmla="*/ 0 w 3528000"/>
              <a:gd name="connsiteY5" fmla="*/ 113903 h 144016"/>
              <a:gd name="connsiteX6" fmla="*/ 8707 w 3528000"/>
              <a:gd name="connsiteY6" fmla="*/ 70777 h 144016"/>
              <a:gd name="connsiteX7" fmla="*/ 115484 w 3528000"/>
              <a:gd name="connsiteY7"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8000" h="144016">
                <a:moveTo>
                  <a:pt x="115484" y="0"/>
                </a:moveTo>
                <a:lnTo>
                  <a:pt x="3414434" y="0"/>
                </a:lnTo>
                <a:cubicBezTo>
                  <a:pt x="3477155" y="0"/>
                  <a:pt x="3528000" y="50845"/>
                  <a:pt x="3528000" y="113566"/>
                </a:cubicBezTo>
                <a:lnTo>
                  <a:pt x="3528000" y="144016"/>
                </a:lnTo>
                <a:lnTo>
                  <a:pt x="0" y="144016"/>
                </a:lnTo>
                <a:lnTo>
                  <a:pt x="0" y="113903"/>
                </a:lnTo>
                <a:lnTo>
                  <a:pt x="8707" y="70777"/>
                </a:lnTo>
                <a:cubicBezTo>
                  <a:pt x="26299" y="29184"/>
                  <a:pt x="67483" y="0"/>
                  <a:pt x="115484" y="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4" name="フリーフォーム: 図形 13">
            <a:extLst>
              <a:ext uri="{FF2B5EF4-FFF2-40B4-BE49-F238E27FC236}">
                <a16:creationId xmlns:a16="http://schemas.microsoft.com/office/drawing/2014/main" id="{4E0FC701-A8FA-73DD-525A-D3DA0CE54BEC}"/>
              </a:ext>
            </a:extLst>
          </p:cNvPr>
          <p:cNvSpPr/>
          <p:nvPr/>
        </p:nvSpPr>
        <p:spPr>
          <a:xfrm>
            <a:off x="3872880" y="1484784"/>
            <a:ext cx="3528000" cy="144016"/>
          </a:xfrm>
          <a:custGeom>
            <a:avLst/>
            <a:gdLst>
              <a:gd name="connsiteX0" fmla="*/ 96854 w 5039714"/>
              <a:gd name="connsiteY0" fmla="*/ 0 h 144016"/>
              <a:gd name="connsiteX1" fmla="*/ 4942860 w 5039714"/>
              <a:gd name="connsiteY1" fmla="*/ 0 h 144016"/>
              <a:gd name="connsiteX2" fmla="*/ 5039714 w 5039714"/>
              <a:gd name="connsiteY2" fmla="*/ 96854 h 144016"/>
              <a:gd name="connsiteX3" fmla="*/ 5039714 w 5039714"/>
              <a:gd name="connsiteY3" fmla="*/ 144016 h 144016"/>
              <a:gd name="connsiteX4" fmla="*/ 0 w 5039714"/>
              <a:gd name="connsiteY4" fmla="*/ 144016 h 144016"/>
              <a:gd name="connsiteX5" fmla="*/ 0 w 5039714"/>
              <a:gd name="connsiteY5" fmla="*/ 96854 h 144016"/>
              <a:gd name="connsiteX6" fmla="*/ 96854 w 5039714"/>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39714" h="144016">
                <a:moveTo>
                  <a:pt x="96854" y="0"/>
                </a:moveTo>
                <a:lnTo>
                  <a:pt x="4942860" y="0"/>
                </a:lnTo>
                <a:cubicBezTo>
                  <a:pt x="4996351" y="0"/>
                  <a:pt x="5039714" y="43363"/>
                  <a:pt x="5039714" y="96854"/>
                </a:cubicBezTo>
                <a:lnTo>
                  <a:pt x="5039714" y="144016"/>
                </a:lnTo>
                <a:lnTo>
                  <a:pt x="0" y="144016"/>
                </a:lnTo>
                <a:lnTo>
                  <a:pt x="0" y="96854"/>
                </a:lnTo>
                <a:cubicBezTo>
                  <a:pt x="0" y="43363"/>
                  <a:pt x="43363" y="0"/>
                  <a:pt x="96854"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1" name="四角形: 角を丸くする 30">
            <a:extLst>
              <a:ext uri="{FF2B5EF4-FFF2-40B4-BE49-F238E27FC236}">
                <a16:creationId xmlns:a16="http://schemas.microsoft.com/office/drawing/2014/main" id="{A20CFAF3-D720-4AFE-2777-6037ABE6C41F}"/>
              </a:ext>
            </a:extLst>
          </p:cNvPr>
          <p:cNvSpPr/>
          <p:nvPr/>
        </p:nvSpPr>
        <p:spPr>
          <a:xfrm>
            <a:off x="488504" y="1988840"/>
            <a:ext cx="8928546" cy="1296000"/>
          </a:xfrm>
          <a:prstGeom prst="roundRect">
            <a:avLst>
              <a:gd name="adj" fmla="val 7596"/>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52C2A195-A030-13BE-D1CA-E1D9D6520AFC}"/>
              </a:ext>
            </a:extLst>
          </p:cNvPr>
          <p:cNvSpPr txBox="1"/>
          <p:nvPr/>
        </p:nvSpPr>
        <p:spPr>
          <a:xfrm>
            <a:off x="7545161" y="1988840"/>
            <a:ext cx="1728000" cy="984885"/>
          </a:xfrm>
          <a:prstGeom prst="rect">
            <a:avLst/>
          </a:prstGeom>
          <a:noFill/>
        </p:spPr>
        <p:txBody>
          <a:bodyPr wrap="square">
            <a:noAutofit/>
          </a:bodyPr>
          <a:lstStyle>
            <a:defPPr>
              <a:defRPr lang="ja-JP"/>
            </a:defPPr>
            <a:lvl1pPr>
              <a:defRPr sz="1600" b="1"/>
            </a:lvl1pPr>
          </a:lstStyle>
          <a:p>
            <a:pPr algn="just"/>
            <a:r>
              <a:rPr lang="ja-JP" altLang="en-US" dirty="0"/>
              <a:t>請求払い</a:t>
            </a:r>
            <a:endParaRPr lang="en-US" altLang="ja-JP" dirty="0"/>
          </a:p>
          <a:p>
            <a:pPr algn="just"/>
            <a:r>
              <a:rPr lang="ja-JP" altLang="en-US" sz="1200" b="0" dirty="0"/>
              <a:t>高額療養費の支給申請書を提出し、指定口座（個人口座等）に振込</a:t>
            </a:r>
            <a:endParaRPr lang="en-US" altLang="ja-JP" sz="1200" b="0" dirty="0"/>
          </a:p>
        </p:txBody>
      </p:sp>
      <p:sp>
        <p:nvSpPr>
          <p:cNvPr id="24" name="テキスト ボックス 23">
            <a:extLst>
              <a:ext uri="{FF2B5EF4-FFF2-40B4-BE49-F238E27FC236}">
                <a16:creationId xmlns:a16="http://schemas.microsoft.com/office/drawing/2014/main" id="{D878038B-5446-7432-EEB1-19CB597FF44D}"/>
              </a:ext>
            </a:extLst>
          </p:cNvPr>
          <p:cNvSpPr txBox="1"/>
          <p:nvPr/>
        </p:nvSpPr>
        <p:spPr>
          <a:xfrm>
            <a:off x="3872880" y="1988840"/>
            <a:ext cx="3528000" cy="1274195"/>
          </a:xfrm>
          <a:prstGeom prst="rect">
            <a:avLst/>
          </a:prstGeom>
          <a:noFill/>
        </p:spPr>
        <p:txBody>
          <a:bodyPr wrap="square">
            <a:spAutoFit/>
          </a:bodyPr>
          <a:lstStyle>
            <a:defPPr>
              <a:defRPr lang="ja-JP"/>
            </a:defPPr>
            <a:lvl1pPr>
              <a:defRPr sz="1600" b="1"/>
            </a:lvl1pPr>
          </a:lstStyle>
          <a:p>
            <a:pPr>
              <a:lnSpc>
                <a:spcPct val="120000"/>
              </a:lnSpc>
            </a:pPr>
            <a:r>
              <a:rPr lang="ja-JP" altLang="en-US" dirty="0"/>
              <a:t>自動払い</a:t>
            </a:r>
            <a:r>
              <a:rPr lang="ja-JP" altLang="en-US" sz="1200" b="0" dirty="0"/>
              <a:t>（事業所の口座へ毎月</a:t>
            </a:r>
            <a:r>
              <a:rPr lang="en-US" altLang="ja-JP" sz="1200" b="0" dirty="0"/>
              <a:t>10</a:t>
            </a:r>
            <a:r>
              <a:rPr lang="ja-JP" altLang="en-US" sz="1200" b="0" dirty="0"/>
              <a:t>日頃振込）</a:t>
            </a:r>
            <a:endParaRPr lang="en-US" altLang="ja-JP" sz="1200" b="0" dirty="0"/>
          </a:p>
          <a:p>
            <a:pPr>
              <a:lnSpc>
                <a:spcPct val="120000"/>
              </a:lnSpc>
            </a:pPr>
            <a:r>
              <a:rPr lang="ja-JP" altLang="en-US" sz="1200" b="0" dirty="0"/>
              <a:t>高額療養費の支給申請書の提出は必要ありません</a:t>
            </a:r>
          </a:p>
          <a:p>
            <a:pPr algn="just">
              <a:lnSpc>
                <a:spcPct val="120000"/>
              </a:lnSpc>
            </a:pPr>
            <a:r>
              <a:rPr lang="ja-JP" altLang="en-US" sz="1200" b="0" dirty="0"/>
              <a:t>医療機関等から届いた診療報酬明細書（レセプト）に基づき、当組合で審査をして支給するため、請求漏れの心配がありません</a:t>
            </a:r>
            <a:endParaRPr lang="en-US" altLang="ja-JP" sz="1200" b="0" dirty="0"/>
          </a:p>
        </p:txBody>
      </p:sp>
      <p:sp>
        <p:nvSpPr>
          <p:cNvPr id="26" name="テキスト ボックス 25">
            <a:extLst>
              <a:ext uri="{FF2B5EF4-FFF2-40B4-BE49-F238E27FC236}">
                <a16:creationId xmlns:a16="http://schemas.microsoft.com/office/drawing/2014/main" id="{E6EAFFF5-539F-7348-4039-448DD7CC6A36}"/>
              </a:ext>
            </a:extLst>
          </p:cNvPr>
          <p:cNvSpPr txBox="1"/>
          <p:nvPr/>
        </p:nvSpPr>
        <p:spPr>
          <a:xfrm>
            <a:off x="488504" y="1988840"/>
            <a:ext cx="1107996" cy="553998"/>
          </a:xfrm>
          <a:prstGeom prst="rect">
            <a:avLst/>
          </a:prstGeom>
          <a:noFill/>
        </p:spPr>
        <p:txBody>
          <a:bodyPr wrap="none">
            <a:spAutoFit/>
          </a:bodyPr>
          <a:lstStyle/>
          <a:p>
            <a:r>
              <a:rPr kumimoji="1" lang="ja-JP" altLang="en-US" sz="1800" b="1" dirty="0"/>
              <a:t>法定給付</a:t>
            </a:r>
            <a:endParaRPr kumimoji="1" lang="en-US" altLang="ja-JP" sz="1800" b="1" dirty="0"/>
          </a:p>
          <a:p>
            <a:r>
              <a:rPr kumimoji="1" lang="ja-JP" altLang="en-US" sz="1200" dirty="0"/>
              <a:t>（高額療養費）</a:t>
            </a:r>
          </a:p>
        </p:txBody>
      </p:sp>
      <p:sp>
        <p:nvSpPr>
          <p:cNvPr id="32" name="四角形: 角を丸くする 31">
            <a:extLst>
              <a:ext uri="{FF2B5EF4-FFF2-40B4-BE49-F238E27FC236}">
                <a16:creationId xmlns:a16="http://schemas.microsoft.com/office/drawing/2014/main" id="{C7C8AE5F-2EA2-8324-A605-534D675809F5}"/>
              </a:ext>
            </a:extLst>
          </p:cNvPr>
          <p:cNvSpPr/>
          <p:nvPr/>
        </p:nvSpPr>
        <p:spPr>
          <a:xfrm>
            <a:off x="488504" y="3356992"/>
            <a:ext cx="8928546" cy="792000"/>
          </a:xfrm>
          <a:prstGeom prst="roundRect">
            <a:avLst>
              <a:gd name="adj" fmla="val 11261"/>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45027475-6578-55E7-3905-BB2506D4CFC8}"/>
              </a:ext>
            </a:extLst>
          </p:cNvPr>
          <p:cNvSpPr txBox="1"/>
          <p:nvPr/>
        </p:nvSpPr>
        <p:spPr>
          <a:xfrm>
            <a:off x="3872880" y="3356992"/>
            <a:ext cx="3528000" cy="609398"/>
          </a:xfrm>
          <a:prstGeom prst="rect">
            <a:avLst/>
          </a:prstGeom>
          <a:noFill/>
        </p:spPr>
        <p:txBody>
          <a:bodyPr wrap="square">
            <a:spAutoFit/>
          </a:bodyPr>
          <a:lstStyle>
            <a:defPPr>
              <a:defRPr lang="ja-JP"/>
            </a:defPPr>
            <a:lvl1pPr>
              <a:defRPr sz="1600" b="1"/>
            </a:lvl1pPr>
          </a:lstStyle>
          <a:p>
            <a:pPr>
              <a:lnSpc>
                <a:spcPct val="120000"/>
              </a:lnSpc>
            </a:pPr>
            <a:r>
              <a:rPr lang="ja-JP" altLang="en-US" dirty="0"/>
              <a:t>申請払い</a:t>
            </a:r>
            <a:endParaRPr lang="en-US" altLang="ja-JP" sz="1400" dirty="0"/>
          </a:p>
          <a:p>
            <a:pPr>
              <a:lnSpc>
                <a:spcPct val="120000"/>
              </a:lnSpc>
            </a:pPr>
            <a:r>
              <a:rPr lang="ja-JP" altLang="en-US" sz="1200" b="0" dirty="0"/>
              <a:t>事業所の口座へ振込（毎月</a:t>
            </a:r>
            <a:r>
              <a:rPr lang="en-US" altLang="ja-JP" sz="1200" b="0" dirty="0"/>
              <a:t>15</a:t>
            </a:r>
            <a:r>
              <a:rPr lang="ja-JP" altLang="en-US" sz="1200" b="0" dirty="0"/>
              <a:t>日と月末）</a:t>
            </a:r>
          </a:p>
        </p:txBody>
      </p:sp>
      <p:sp>
        <p:nvSpPr>
          <p:cNvPr id="20" name="テキスト ボックス 19">
            <a:extLst>
              <a:ext uri="{FF2B5EF4-FFF2-40B4-BE49-F238E27FC236}">
                <a16:creationId xmlns:a16="http://schemas.microsoft.com/office/drawing/2014/main" id="{310258A6-59F8-8F4E-78E1-4E64EFED5CD7}"/>
              </a:ext>
            </a:extLst>
          </p:cNvPr>
          <p:cNvSpPr txBox="1"/>
          <p:nvPr/>
        </p:nvSpPr>
        <p:spPr>
          <a:xfrm>
            <a:off x="7545160" y="3356992"/>
            <a:ext cx="1728000" cy="769441"/>
          </a:xfrm>
          <a:prstGeom prst="rect">
            <a:avLst/>
          </a:prstGeom>
          <a:noFill/>
        </p:spPr>
        <p:txBody>
          <a:bodyPr wrap="square">
            <a:noAutofit/>
          </a:bodyPr>
          <a:lstStyle>
            <a:defPPr>
              <a:defRPr lang="ja-JP"/>
            </a:defPPr>
            <a:lvl1pPr>
              <a:defRPr sz="1600" b="1"/>
            </a:lvl1pPr>
          </a:lstStyle>
          <a:p>
            <a:pPr algn="just"/>
            <a:r>
              <a:rPr lang="ja-JP" altLang="en-US" dirty="0"/>
              <a:t>申請払い</a:t>
            </a:r>
            <a:endParaRPr lang="en-US" altLang="ja-JP" dirty="0"/>
          </a:p>
          <a:p>
            <a:pPr algn="just"/>
            <a:r>
              <a:rPr lang="ja-JP" altLang="en-US" sz="1200" b="0" dirty="0"/>
              <a:t>指定口座（個人口座等）に振込</a:t>
            </a:r>
          </a:p>
        </p:txBody>
      </p:sp>
      <p:sp>
        <p:nvSpPr>
          <p:cNvPr id="28" name="テキスト ボックス 27">
            <a:extLst>
              <a:ext uri="{FF2B5EF4-FFF2-40B4-BE49-F238E27FC236}">
                <a16:creationId xmlns:a16="http://schemas.microsoft.com/office/drawing/2014/main" id="{E4F17F5B-DD9B-CC0B-F9D4-D3BD10D32904}"/>
              </a:ext>
            </a:extLst>
          </p:cNvPr>
          <p:cNvSpPr txBox="1"/>
          <p:nvPr/>
        </p:nvSpPr>
        <p:spPr>
          <a:xfrm>
            <a:off x="488503" y="3356992"/>
            <a:ext cx="3240360" cy="738664"/>
          </a:xfrm>
          <a:prstGeom prst="rect">
            <a:avLst/>
          </a:prstGeom>
          <a:noFill/>
        </p:spPr>
        <p:txBody>
          <a:bodyPr wrap="square">
            <a:spAutoFit/>
          </a:bodyPr>
          <a:lstStyle/>
          <a:p>
            <a:pPr algn="just"/>
            <a:r>
              <a:rPr kumimoji="1" lang="ja-JP" altLang="en-US" sz="1800" b="1" dirty="0"/>
              <a:t>法定給付</a:t>
            </a:r>
            <a:endParaRPr kumimoji="1" lang="en-US" altLang="ja-JP" sz="1800" b="1" dirty="0"/>
          </a:p>
          <a:p>
            <a:pPr algn="just"/>
            <a:r>
              <a:rPr kumimoji="1" lang="ja-JP" altLang="en-US" sz="1200" dirty="0"/>
              <a:t>（本人療養費、家族療養費、傷病手当金、出産手当金、出産育児一時金、埋葬料、移送費）</a:t>
            </a:r>
          </a:p>
        </p:txBody>
      </p:sp>
      <p:sp>
        <p:nvSpPr>
          <p:cNvPr id="16" name="テキスト ボックス 15">
            <a:extLst>
              <a:ext uri="{FF2B5EF4-FFF2-40B4-BE49-F238E27FC236}">
                <a16:creationId xmlns:a16="http://schemas.microsoft.com/office/drawing/2014/main" id="{1D8CB4CF-5B97-7E51-1302-D6CA70B6573D}"/>
              </a:ext>
            </a:extLst>
          </p:cNvPr>
          <p:cNvSpPr txBox="1"/>
          <p:nvPr/>
        </p:nvSpPr>
        <p:spPr>
          <a:xfrm>
            <a:off x="3872880" y="4221088"/>
            <a:ext cx="3528000" cy="1938992"/>
          </a:xfrm>
          <a:prstGeom prst="rect">
            <a:avLst/>
          </a:prstGeom>
          <a:noFill/>
        </p:spPr>
        <p:txBody>
          <a:bodyPr wrap="square">
            <a:spAutoFit/>
          </a:bodyPr>
          <a:lstStyle/>
          <a:p>
            <a:pPr>
              <a:lnSpc>
                <a:spcPct val="120000"/>
              </a:lnSpc>
            </a:pPr>
            <a:r>
              <a:rPr kumimoji="1" lang="ja-JP" altLang="en-US" sz="1600" b="1" dirty="0"/>
              <a:t>自動払い</a:t>
            </a:r>
            <a:r>
              <a:rPr kumimoji="1" lang="ja-JP" altLang="en-US" sz="1200" dirty="0"/>
              <a:t>（事業所の口座へ毎月</a:t>
            </a:r>
            <a:r>
              <a:rPr kumimoji="1" lang="en-US" altLang="ja-JP" sz="1200" dirty="0"/>
              <a:t>10</a:t>
            </a:r>
            <a:r>
              <a:rPr kumimoji="1" lang="ja-JP" altLang="en-US" sz="1200" dirty="0"/>
              <a:t>日頃振込）</a:t>
            </a:r>
            <a:endParaRPr kumimoji="1" lang="en-US" altLang="ja-JP" sz="1200" dirty="0"/>
          </a:p>
          <a:p>
            <a:pPr>
              <a:lnSpc>
                <a:spcPct val="120000"/>
              </a:lnSpc>
            </a:pPr>
            <a:r>
              <a:rPr kumimoji="1" lang="en-US" altLang="ja-JP" sz="1200" dirty="0"/>
              <a:t>1</a:t>
            </a:r>
            <a:r>
              <a:rPr kumimoji="1" lang="ja-JP" altLang="en-US" sz="1200" dirty="0"/>
              <a:t>カ月（暦月）レセプト</a:t>
            </a:r>
            <a:r>
              <a:rPr kumimoji="1" lang="en-US" altLang="ja-JP" sz="1200" dirty="0"/>
              <a:t>1</a:t>
            </a:r>
            <a:r>
              <a:rPr kumimoji="1" lang="ja-JP" altLang="en-US" sz="1200" dirty="0"/>
              <a:t>件あたりで計算</a:t>
            </a:r>
            <a:endParaRPr kumimoji="1" lang="en-US" altLang="ja-JP" sz="1200" dirty="0"/>
          </a:p>
          <a:p>
            <a:pPr marL="174625" indent="-174625">
              <a:lnSpc>
                <a:spcPct val="120000"/>
              </a:lnSpc>
              <a:buClr>
                <a:schemeClr val="accent2"/>
              </a:buClr>
              <a:buFont typeface="Wingdings" panose="05000000000000000000" pitchFamily="2" charset="2"/>
              <a:buChar char="n"/>
            </a:pPr>
            <a:r>
              <a:rPr kumimoji="1" lang="ja-JP" altLang="en-US" sz="1200" dirty="0"/>
              <a:t>標準報酬月額</a:t>
            </a:r>
            <a:r>
              <a:rPr kumimoji="1" lang="en-US" altLang="ja-JP" sz="1200" dirty="0"/>
              <a:t>83</a:t>
            </a:r>
            <a:r>
              <a:rPr kumimoji="1" lang="ja-JP" altLang="en-US" sz="1200" dirty="0"/>
              <a:t>万円以上</a:t>
            </a:r>
            <a:r>
              <a:rPr kumimoji="1" lang="en-US" altLang="ja-JP" sz="1200" dirty="0"/>
              <a:t/>
            </a:r>
            <a:br>
              <a:rPr kumimoji="1" lang="en-US" altLang="ja-JP" sz="1200" dirty="0"/>
            </a:br>
            <a:r>
              <a:rPr kumimoji="1" lang="ja-JP" altLang="en-US" sz="1200" dirty="0"/>
              <a:t>自己負担額－</a:t>
            </a:r>
            <a:r>
              <a:rPr kumimoji="1" lang="en-US" altLang="ja-JP" sz="1200" dirty="0"/>
              <a:t>150,000</a:t>
            </a:r>
            <a:r>
              <a:rPr kumimoji="1" lang="ja-JP" altLang="en-US" sz="1200" dirty="0"/>
              <a:t>円＝支給額</a:t>
            </a:r>
            <a:endParaRPr kumimoji="1" lang="en-US" altLang="ja-JP" sz="1200" dirty="0"/>
          </a:p>
          <a:p>
            <a:pPr marL="174625" indent="-174625">
              <a:lnSpc>
                <a:spcPct val="120000"/>
              </a:lnSpc>
              <a:buClr>
                <a:schemeClr val="accent2"/>
              </a:buClr>
              <a:buFont typeface="Wingdings" panose="05000000000000000000" pitchFamily="2" charset="2"/>
              <a:buChar char="n"/>
            </a:pPr>
            <a:r>
              <a:rPr kumimoji="1" lang="ja-JP" altLang="en-US" sz="1200" dirty="0"/>
              <a:t>標準報酬月額</a:t>
            </a:r>
            <a:r>
              <a:rPr kumimoji="1" lang="en-US" altLang="ja-JP" sz="1200" dirty="0"/>
              <a:t>53</a:t>
            </a:r>
            <a:r>
              <a:rPr kumimoji="1" lang="ja-JP" altLang="en-US" sz="1200" dirty="0"/>
              <a:t>万円以上</a:t>
            </a:r>
            <a:r>
              <a:rPr kumimoji="1" lang="en-US" altLang="ja-JP" sz="1200" dirty="0"/>
              <a:t>79</a:t>
            </a:r>
            <a:r>
              <a:rPr kumimoji="1" lang="ja-JP" altLang="en-US" sz="1200" dirty="0"/>
              <a:t>万円以下</a:t>
            </a:r>
            <a:r>
              <a:rPr lang="en-US" altLang="ja-JP" sz="1200" dirty="0"/>
              <a:t/>
            </a:r>
            <a:br>
              <a:rPr lang="en-US" altLang="ja-JP" sz="1200" dirty="0"/>
            </a:br>
            <a:r>
              <a:rPr kumimoji="1" lang="ja-JP" altLang="en-US" sz="1200" dirty="0"/>
              <a:t>自己負担額－</a:t>
            </a:r>
            <a:r>
              <a:rPr kumimoji="1" lang="en-US" altLang="ja-JP" sz="1200" dirty="0"/>
              <a:t>100,000</a:t>
            </a:r>
            <a:r>
              <a:rPr kumimoji="1" lang="ja-JP" altLang="en-US" sz="1200" dirty="0"/>
              <a:t>円＝支給額</a:t>
            </a:r>
            <a:endParaRPr kumimoji="1" lang="en-US" altLang="ja-JP" sz="1200" dirty="0"/>
          </a:p>
          <a:p>
            <a:pPr marL="174625" indent="-174625">
              <a:lnSpc>
                <a:spcPct val="120000"/>
              </a:lnSpc>
              <a:buClr>
                <a:schemeClr val="accent2"/>
              </a:buClr>
              <a:buFont typeface="Wingdings" panose="05000000000000000000" pitchFamily="2" charset="2"/>
              <a:buChar char="n"/>
            </a:pPr>
            <a:r>
              <a:rPr kumimoji="1" lang="ja-JP" altLang="en-US" sz="1200" dirty="0"/>
              <a:t>標準報酬月額</a:t>
            </a:r>
            <a:r>
              <a:rPr kumimoji="1" lang="en-US" altLang="ja-JP" sz="1200" dirty="0"/>
              <a:t>50</a:t>
            </a:r>
            <a:r>
              <a:rPr kumimoji="1" lang="ja-JP" altLang="en-US" sz="1200" dirty="0"/>
              <a:t>万円以下</a:t>
            </a:r>
            <a:r>
              <a:rPr lang="en-US" altLang="ja-JP" sz="1200" dirty="0"/>
              <a:t/>
            </a:r>
            <a:br>
              <a:rPr lang="en-US" altLang="ja-JP" sz="1200" dirty="0"/>
            </a:br>
            <a:r>
              <a:rPr kumimoji="1" lang="ja-JP" altLang="en-US" sz="1200" dirty="0"/>
              <a:t>自己負担額－</a:t>
            </a:r>
            <a:r>
              <a:rPr kumimoji="1" lang="en-US" altLang="ja-JP" sz="1200" dirty="0"/>
              <a:t>50,000</a:t>
            </a:r>
            <a:r>
              <a:rPr kumimoji="1" lang="ja-JP" altLang="en-US" sz="1200" dirty="0"/>
              <a:t>円＝支給額</a:t>
            </a:r>
            <a:endParaRPr kumimoji="1" lang="en-US" altLang="ja-JP" sz="1200" dirty="0"/>
          </a:p>
        </p:txBody>
      </p:sp>
      <p:sp>
        <p:nvSpPr>
          <p:cNvPr id="30" name="テキスト ボックス 29">
            <a:extLst>
              <a:ext uri="{FF2B5EF4-FFF2-40B4-BE49-F238E27FC236}">
                <a16:creationId xmlns:a16="http://schemas.microsoft.com/office/drawing/2014/main" id="{92C2ED84-340B-763C-1968-738F3D9394A7}"/>
              </a:ext>
            </a:extLst>
          </p:cNvPr>
          <p:cNvSpPr txBox="1"/>
          <p:nvPr/>
        </p:nvSpPr>
        <p:spPr>
          <a:xfrm>
            <a:off x="488504" y="4221088"/>
            <a:ext cx="3240360" cy="830997"/>
          </a:xfrm>
          <a:prstGeom prst="rect">
            <a:avLst/>
          </a:prstGeom>
          <a:noFill/>
        </p:spPr>
        <p:txBody>
          <a:bodyPr wrap="square">
            <a:spAutoFit/>
          </a:bodyPr>
          <a:lstStyle/>
          <a:p>
            <a:pPr algn="just"/>
            <a:r>
              <a:rPr kumimoji="1" lang="ja-JP" altLang="en-US" sz="1800" b="1" dirty="0"/>
              <a:t>付加給付</a:t>
            </a:r>
            <a:endParaRPr kumimoji="1" lang="en-US" altLang="ja-JP" sz="1800" b="1" dirty="0"/>
          </a:p>
          <a:p>
            <a:pPr algn="just"/>
            <a:r>
              <a:rPr kumimoji="1" lang="en-US" altLang="ja-JP" sz="1800" b="1" dirty="0"/>
              <a:t>(</a:t>
            </a:r>
            <a:r>
              <a:rPr kumimoji="1" lang="ja-JP" altLang="en-US" sz="1800" b="1" dirty="0"/>
              <a:t>当組合の独自の給付）</a:t>
            </a:r>
            <a:endParaRPr kumimoji="1" lang="en-US" altLang="ja-JP" sz="1800" b="1" dirty="0"/>
          </a:p>
          <a:p>
            <a:pPr algn="just"/>
            <a:r>
              <a:rPr kumimoji="1" lang="ja-JP" altLang="en-US" sz="1200" dirty="0"/>
              <a:t>（一部負担還元金、家族療養費付加金）</a:t>
            </a:r>
          </a:p>
        </p:txBody>
      </p:sp>
      <p:sp>
        <p:nvSpPr>
          <p:cNvPr id="4" name="テキスト ボックス 3"/>
          <p:cNvSpPr txBox="1"/>
          <p:nvPr/>
        </p:nvSpPr>
        <p:spPr>
          <a:xfrm>
            <a:off x="7559332" y="4253486"/>
            <a:ext cx="1296144" cy="369332"/>
          </a:xfrm>
          <a:prstGeom prst="rect">
            <a:avLst/>
          </a:prstGeom>
          <a:noFill/>
        </p:spPr>
        <p:txBody>
          <a:bodyPr wrap="square" rtlCol="0">
            <a:spAutoFit/>
          </a:bodyPr>
          <a:lstStyle/>
          <a:p>
            <a:r>
              <a:rPr kumimoji="1" lang="ja-JP" altLang="en-US" b="1" dirty="0"/>
              <a:t>なし</a:t>
            </a:r>
          </a:p>
        </p:txBody>
      </p:sp>
    </p:spTree>
    <p:extLst>
      <p:ext uri="{BB962C8B-B14F-4D97-AF65-F5344CB8AC3E}">
        <p14:creationId xmlns:p14="http://schemas.microsoft.com/office/powerpoint/2010/main" val="841067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F7F29E19-CC65-1BD9-08A5-FC963DF364E4}"/>
              </a:ext>
            </a:extLst>
          </p:cNvPr>
          <p:cNvSpPr>
            <a:spLocks noGrp="1"/>
          </p:cNvSpPr>
          <p:nvPr>
            <p:ph type="title"/>
          </p:nvPr>
        </p:nvSpPr>
        <p:spPr>
          <a:xfrm>
            <a:off x="488950" y="1"/>
            <a:ext cx="8928100" cy="692696"/>
          </a:xfrm>
        </p:spPr>
        <p:txBody>
          <a:bodyPr>
            <a:normAutofit/>
          </a:bodyPr>
          <a:lstStyle/>
          <a:p>
            <a:r>
              <a:rPr lang="ja-JP" altLang="en-US" dirty="0"/>
              <a:t>３</a:t>
            </a:r>
            <a:r>
              <a:rPr lang="en-US" altLang="ja-JP" dirty="0"/>
              <a:t>.</a:t>
            </a:r>
            <a:r>
              <a:rPr lang="ja-JP" altLang="en-US" dirty="0"/>
              <a:t>豊富な健診メニューを揃えています</a:t>
            </a:r>
          </a:p>
        </p:txBody>
      </p:sp>
      <p:sp>
        <p:nvSpPr>
          <p:cNvPr id="3" name="スライド番号プレースホルダー 2"/>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5</a:t>
            </a:fld>
            <a:endParaRPr lang="ja-JP" altLang="en-US"/>
          </a:p>
        </p:txBody>
      </p:sp>
      <p:sp>
        <p:nvSpPr>
          <p:cNvPr id="7" name="テキスト ボックス 6"/>
          <p:cNvSpPr txBox="1"/>
          <p:nvPr/>
        </p:nvSpPr>
        <p:spPr>
          <a:xfrm>
            <a:off x="488505" y="980728"/>
            <a:ext cx="8928546" cy="1200329"/>
          </a:xfrm>
          <a:prstGeom prst="rect">
            <a:avLst/>
          </a:prstGeom>
          <a:noFill/>
        </p:spPr>
        <p:txBody>
          <a:bodyPr wrap="square" rtlCol="0">
            <a:spAutoFit/>
          </a:bodyPr>
          <a:lstStyle>
            <a:defPPr>
              <a:defRPr lang="ja-JP"/>
            </a:defPPr>
            <a:lvl1pPr>
              <a:spcBef>
                <a:spcPct val="0"/>
              </a:spcBef>
              <a:buNone/>
              <a:defRPr>
                <a:latin typeface="+mj-lt"/>
                <a:ea typeface="+mj-ea"/>
                <a:cs typeface="+mj-cs"/>
              </a:defRPr>
            </a:lvl1pPr>
          </a:lstStyle>
          <a:p>
            <a:pPr marL="285750" indent="-285750">
              <a:buClr>
                <a:schemeClr val="accent1"/>
              </a:buClr>
              <a:buFont typeface="Wingdings" panose="05000000000000000000" pitchFamily="2" charset="2"/>
              <a:buChar char="n"/>
            </a:pPr>
            <a:r>
              <a:rPr lang="ja-JP" altLang="en-US" dirty="0"/>
              <a:t>全国各地</a:t>
            </a:r>
            <a:r>
              <a:rPr lang="ja-JP" altLang="en-US" dirty="0" smtClean="0"/>
              <a:t>約</a:t>
            </a:r>
            <a:r>
              <a:rPr lang="en-US" altLang="ja-JP" dirty="0" smtClean="0"/>
              <a:t>900</a:t>
            </a:r>
            <a:r>
              <a:rPr lang="ja-JP" altLang="en-US" dirty="0" smtClean="0"/>
              <a:t>カ所</a:t>
            </a:r>
            <a:r>
              <a:rPr lang="ja-JP" altLang="en-US" dirty="0"/>
              <a:t>の健診機関と契約し、病気の早期発見・早期治療により、組合員</a:t>
            </a:r>
            <a:r>
              <a:rPr lang="en-US" altLang="ja-JP" dirty="0"/>
              <a:t>(</a:t>
            </a:r>
            <a:r>
              <a:rPr lang="ja-JP" altLang="en-US" dirty="0"/>
              <a:t>被保険者・被扶養者）の方の重症化予防に努めています。</a:t>
            </a:r>
            <a:endParaRPr lang="en-US" altLang="ja-JP" dirty="0"/>
          </a:p>
          <a:p>
            <a:pPr marL="285750" indent="-285750">
              <a:buClr>
                <a:schemeClr val="accent1"/>
              </a:buClr>
              <a:buFont typeface="Wingdings" panose="05000000000000000000" pitchFamily="2" charset="2"/>
              <a:buChar char="n"/>
            </a:pPr>
            <a:r>
              <a:rPr lang="ja-JP" altLang="en-US" sz="1800" dirty="0"/>
              <a:t>基本となる健康診断には、</a:t>
            </a:r>
            <a:r>
              <a:rPr lang="ja-JP" altLang="en-US" sz="1800" u="sng" dirty="0"/>
              <a:t>がん検診（肺がん、胃がん、大腸がん、乳がん、子宮がん）</a:t>
            </a:r>
            <a:r>
              <a:rPr lang="ja-JP" altLang="en-US" sz="1800" dirty="0"/>
              <a:t>が含まれているため充実した検査項目で受けることができます。</a:t>
            </a:r>
          </a:p>
        </p:txBody>
      </p:sp>
      <p:sp>
        <p:nvSpPr>
          <p:cNvPr id="8" name="テキスト ボックス 7"/>
          <p:cNvSpPr txBox="1"/>
          <p:nvPr/>
        </p:nvSpPr>
        <p:spPr>
          <a:xfrm>
            <a:off x="1280592" y="2852936"/>
            <a:ext cx="2304256" cy="369332"/>
          </a:xfrm>
          <a:prstGeom prst="rect">
            <a:avLst/>
          </a:prstGeom>
          <a:noFill/>
        </p:spPr>
        <p:txBody>
          <a:bodyPr wrap="square" rtlCol="0">
            <a:spAutoFit/>
          </a:bodyPr>
          <a:lstStyle/>
          <a:p>
            <a:endParaRPr lang="ja-JP" altLang="en-US" dirty="0"/>
          </a:p>
        </p:txBody>
      </p:sp>
      <p:sp>
        <p:nvSpPr>
          <p:cNvPr id="9" name="四角形: 角を丸くする 8">
            <a:extLst>
              <a:ext uri="{FF2B5EF4-FFF2-40B4-BE49-F238E27FC236}">
                <a16:creationId xmlns:a16="http://schemas.microsoft.com/office/drawing/2014/main" id="{FB68D8D3-6772-D758-5337-1000558CA7A1}"/>
              </a:ext>
            </a:extLst>
          </p:cNvPr>
          <p:cNvSpPr/>
          <p:nvPr/>
        </p:nvSpPr>
        <p:spPr>
          <a:xfrm>
            <a:off x="488950" y="2276872"/>
            <a:ext cx="4392042" cy="1944000"/>
          </a:xfrm>
          <a:prstGeom prst="roundRect">
            <a:avLst>
              <a:gd name="adj" fmla="val 46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C55C485-7697-B1FA-3771-17BE1EE90959}"/>
              </a:ext>
            </a:extLst>
          </p:cNvPr>
          <p:cNvSpPr txBox="1"/>
          <p:nvPr/>
        </p:nvSpPr>
        <p:spPr>
          <a:xfrm>
            <a:off x="1553892" y="2420888"/>
            <a:ext cx="2262158" cy="374846"/>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3"/>
                </a:solidFill>
                <a:latin typeface="+mn-ea"/>
                <a:cs typeface="+mj-cs"/>
              </a:defRPr>
            </a:lvl1pPr>
          </a:lstStyle>
          <a:p>
            <a:r>
              <a:rPr lang="ja-JP" altLang="en-US" dirty="0">
                <a:solidFill>
                  <a:schemeClr val="accent1"/>
                </a:solidFill>
              </a:rPr>
              <a:t>生活習慣病予防健診</a:t>
            </a:r>
            <a:endParaRPr lang="en-US" altLang="ja-JP" dirty="0">
              <a:solidFill>
                <a:schemeClr val="accent1"/>
              </a:solidFill>
            </a:endParaRPr>
          </a:p>
        </p:txBody>
      </p:sp>
      <p:sp>
        <p:nvSpPr>
          <p:cNvPr id="11" name="四角形: 角を丸くする 10">
            <a:extLst>
              <a:ext uri="{FF2B5EF4-FFF2-40B4-BE49-F238E27FC236}">
                <a16:creationId xmlns:a16="http://schemas.microsoft.com/office/drawing/2014/main" id="{EC0046D5-9DED-E6EB-4CE7-6C76F8242045}"/>
              </a:ext>
            </a:extLst>
          </p:cNvPr>
          <p:cNvSpPr/>
          <p:nvPr/>
        </p:nvSpPr>
        <p:spPr>
          <a:xfrm>
            <a:off x="5025008" y="2276872"/>
            <a:ext cx="4378122" cy="1944000"/>
          </a:xfrm>
          <a:prstGeom prst="roundRect">
            <a:avLst>
              <a:gd name="adj" fmla="val 46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B31229D7-BC2E-F89E-3FC9-904220B5913A}"/>
              </a:ext>
            </a:extLst>
          </p:cNvPr>
          <p:cNvSpPr txBox="1"/>
          <p:nvPr/>
        </p:nvSpPr>
        <p:spPr>
          <a:xfrm>
            <a:off x="6593547" y="2420888"/>
            <a:ext cx="1241045" cy="374846"/>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3"/>
                </a:solidFill>
                <a:latin typeface="+mn-ea"/>
                <a:cs typeface="+mj-cs"/>
              </a:defRPr>
            </a:lvl1pPr>
          </a:lstStyle>
          <a:p>
            <a:r>
              <a:rPr lang="ja-JP" altLang="en-US" dirty="0"/>
              <a:t>人間ドック</a:t>
            </a:r>
          </a:p>
        </p:txBody>
      </p:sp>
      <p:sp>
        <p:nvSpPr>
          <p:cNvPr id="16" name="テキスト ボックス 15">
            <a:extLst>
              <a:ext uri="{FF2B5EF4-FFF2-40B4-BE49-F238E27FC236}">
                <a16:creationId xmlns:a16="http://schemas.microsoft.com/office/drawing/2014/main" id="{C938C2BE-B5AC-C953-0B95-EC913A54B25D}"/>
              </a:ext>
            </a:extLst>
          </p:cNvPr>
          <p:cNvSpPr txBox="1"/>
          <p:nvPr/>
        </p:nvSpPr>
        <p:spPr>
          <a:xfrm>
            <a:off x="5415339" y="2780928"/>
            <a:ext cx="3597460" cy="1446550"/>
          </a:xfrm>
          <a:prstGeom prst="rect">
            <a:avLst/>
          </a:prstGeom>
          <a:noFill/>
        </p:spPr>
        <p:txBody>
          <a:bodyPr wrap="none">
            <a:spAutoFit/>
          </a:bodyPr>
          <a:lstStyle/>
          <a:p>
            <a:pPr algn="ctr"/>
            <a:r>
              <a:rPr lang="en-US" altLang="ja-JP" sz="1600" dirty="0"/>
              <a:t>40</a:t>
            </a:r>
            <a:r>
              <a:rPr lang="ja-JP" altLang="en-US" sz="1600" dirty="0"/>
              <a:t>歳以上の</a:t>
            </a:r>
            <a:endParaRPr lang="en-US" altLang="ja-JP" sz="1600" dirty="0"/>
          </a:p>
          <a:p>
            <a:pPr algn="ctr"/>
            <a:r>
              <a:rPr kumimoji="1" lang="ja-JP" altLang="en-US" sz="1600" dirty="0"/>
              <a:t>被保険者、被扶養者</a:t>
            </a:r>
            <a:endParaRPr kumimoji="1" lang="en-US" altLang="ja-JP" sz="1600" dirty="0"/>
          </a:p>
          <a:p>
            <a:pPr>
              <a:tabLst>
                <a:tab pos="1082675" algn="l"/>
              </a:tabLst>
            </a:pPr>
            <a:r>
              <a:rPr kumimoji="1" lang="ja-JP" altLang="en-US" sz="1600" dirty="0"/>
              <a:t>一部負担金</a:t>
            </a:r>
            <a:r>
              <a:rPr kumimoji="1" lang="en-US" altLang="ja-JP" sz="1600" dirty="0"/>
              <a:t>	</a:t>
            </a:r>
            <a:r>
              <a:rPr lang="en-US" altLang="ja-JP" sz="2000" b="1" dirty="0">
                <a:solidFill>
                  <a:schemeClr val="accent6"/>
                </a:solidFill>
              </a:rPr>
              <a:t>10,000</a:t>
            </a:r>
            <a:r>
              <a:rPr lang="ja-JP" altLang="en-US" sz="1600" b="1" dirty="0">
                <a:solidFill>
                  <a:schemeClr val="accent6"/>
                </a:solidFill>
              </a:rPr>
              <a:t>円</a:t>
            </a:r>
            <a:endParaRPr lang="en-US" altLang="ja-JP" sz="1600" b="1" dirty="0">
              <a:solidFill>
                <a:schemeClr val="accent6"/>
              </a:solidFill>
            </a:endParaRPr>
          </a:p>
          <a:p>
            <a:pPr>
              <a:tabLst>
                <a:tab pos="1082675" algn="l"/>
              </a:tabLst>
            </a:pPr>
            <a:r>
              <a:rPr lang="en-US" altLang="ja-JP" sz="2000" b="1" dirty="0">
                <a:solidFill>
                  <a:schemeClr val="accent6"/>
                </a:solidFill>
              </a:rPr>
              <a:t>	+</a:t>
            </a:r>
            <a:r>
              <a:rPr kumimoji="1" lang="ja-JP" altLang="en-US" sz="1600" dirty="0">
                <a:solidFill>
                  <a:schemeClr val="accent6"/>
                </a:solidFill>
              </a:rPr>
              <a:t>健診料金総額に</a:t>
            </a:r>
            <a:endParaRPr lang="en-US" altLang="ja-JP" sz="1600" dirty="0">
              <a:solidFill>
                <a:schemeClr val="accent6"/>
              </a:solidFill>
            </a:endParaRPr>
          </a:p>
          <a:p>
            <a:pPr>
              <a:tabLst>
                <a:tab pos="1082675" algn="l"/>
              </a:tabLst>
            </a:pPr>
            <a:r>
              <a:rPr kumimoji="1" lang="en-US" altLang="ja-JP" sz="1600" dirty="0">
                <a:solidFill>
                  <a:schemeClr val="accent6"/>
                </a:solidFill>
              </a:rPr>
              <a:t>	</a:t>
            </a:r>
            <a:r>
              <a:rPr kumimoji="1" lang="ja-JP" altLang="en-US" sz="1600" dirty="0">
                <a:solidFill>
                  <a:schemeClr val="accent6"/>
                </a:solidFill>
              </a:rPr>
              <a:t>対する消費税</a:t>
            </a:r>
            <a:r>
              <a:rPr kumimoji="1" lang="en-US" altLang="ja-JP" sz="1600" dirty="0">
                <a:solidFill>
                  <a:schemeClr val="accent6"/>
                </a:solidFill>
              </a:rPr>
              <a:t>10</a:t>
            </a:r>
            <a:r>
              <a:rPr kumimoji="1" lang="ja-JP" altLang="en-US" sz="1600" dirty="0">
                <a:solidFill>
                  <a:schemeClr val="accent6"/>
                </a:solidFill>
              </a:rPr>
              <a:t>％相当額</a:t>
            </a:r>
          </a:p>
        </p:txBody>
      </p:sp>
      <p:sp>
        <p:nvSpPr>
          <p:cNvPr id="17" name="四角形: 角を丸くする 16">
            <a:extLst>
              <a:ext uri="{FF2B5EF4-FFF2-40B4-BE49-F238E27FC236}">
                <a16:creationId xmlns:a16="http://schemas.microsoft.com/office/drawing/2014/main" id="{97352094-2A0C-44A0-DE25-3CA6B6B64B8C}"/>
              </a:ext>
            </a:extLst>
          </p:cNvPr>
          <p:cNvSpPr/>
          <p:nvPr/>
        </p:nvSpPr>
        <p:spPr>
          <a:xfrm>
            <a:off x="488489" y="4365320"/>
            <a:ext cx="4392503" cy="1944000"/>
          </a:xfrm>
          <a:prstGeom prst="roundRect">
            <a:avLst>
              <a:gd name="adj" fmla="val 46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64C15956-EE59-C271-695F-EC7E8053F90A}"/>
              </a:ext>
            </a:extLst>
          </p:cNvPr>
          <p:cNvSpPr txBox="1"/>
          <p:nvPr/>
        </p:nvSpPr>
        <p:spPr>
          <a:xfrm>
            <a:off x="1322829" y="4484177"/>
            <a:ext cx="2723823" cy="424732"/>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3"/>
                </a:solidFill>
                <a:latin typeface="+mn-ea"/>
                <a:cs typeface="+mj-cs"/>
              </a:defRPr>
            </a:lvl1pPr>
          </a:lstStyle>
          <a:p>
            <a:r>
              <a:rPr lang="ja-JP" altLang="en-US" dirty="0">
                <a:solidFill>
                  <a:schemeClr val="accent5"/>
                </a:solidFill>
              </a:rPr>
              <a:t>女性生活習慣病予防健診</a:t>
            </a:r>
            <a:endParaRPr lang="en-US" altLang="ja-JP" dirty="0">
              <a:solidFill>
                <a:schemeClr val="accent5"/>
              </a:solidFill>
            </a:endParaRPr>
          </a:p>
        </p:txBody>
      </p:sp>
      <p:sp>
        <p:nvSpPr>
          <p:cNvPr id="19" name="四角形: 角を丸くする 18">
            <a:extLst>
              <a:ext uri="{FF2B5EF4-FFF2-40B4-BE49-F238E27FC236}">
                <a16:creationId xmlns:a16="http://schemas.microsoft.com/office/drawing/2014/main" id="{9D00AE12-6018-08C4-0417-229F4A03119C}"/>
              </a:ext>
            </a:extLst>
          </p:cNvPr>
          <p:cNvSpPr/>
          <p:nvPr/>
        </p:nvSpPr>
        <p:spPr>
          <a:xfrm>
            <a:off x="5025008" y="4365320"/>
            <a:ext cx="4378122" cy="1944000"/>
          </a:xfrm>
          <a:prstGeom prst="roundRect">
            <a:avLst>
              <a:gd name="adj" fmla="val 4666"/>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25B2B112-8122-D2C1-BD3E-3A0715B1206F}"/>
              </a:ext>
            </a:extLst>
          </p:cNvPr>
          <p:cNvSpPr txBox="1"/>
          <p:nvPr/>
        </p:nvSpPr>
        <p:spPr>
          <a:xfrm>
            <a:off x="5871770" y="4509120"/>
            <a:ext cx="2483372" cy="374846"/>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3"/>
                </a:solidFill>
                <a:latin typeface="+mn-ea"/>
                <a:cs typeface="+mj-cs"/>
              </a:defRPr>
            </a:lvl1pPr>
          </a:lstStyle>
          <a:p>
            <a:r>
              <a:rPr lang="ja-JP" altLang="en-US" dirty="0">
                <a:solidFill>
                  <a:schemeClr val="accent4"/>
                </a:solidFill>
              </a:rPr>
              <a:t>その他の疾病予防事業</a:t>
            </a:r>
            <a:endParaRPr lang="en-US" altLang="ja-JP" dirty="0">
              <a:solidFill>
                <a:schemeClr val="accent4"/>
              </a:solidFill>
            </a:endParaRPr>
          </a:p>
        </p:txBody>
      </p:sp>
      <p:sp>
        <p:nvSpPr>
          <p:cNvPr id="22" name="テキスト ボックス 21">
            <a:extLst>
              <a:ext uri="{FF2B5EF4-FFF2-40B4-BE49-F238E27FC236}">
                <a16:creationId xmlns:a16="http://schemas.microsoft.com/office/drawing/2014/main" id="{4197246D-7000-8C25-D2B2-D894BE638370}"/>
              </a:ext>
            </a:extLst>
          </p:cNvPr>
          <p:cNvSpPr txBox="1"/>
          <p:nvPr/>
        </p:nvSpPr>
        <p:spPr>
          <a:xfrm>
            <a:off x="780213" y="4967414"/>
            <a:ext cx="3809056" cy="1206484"/>
          </a:xfrm>
          <a:prstGeom prst="rect">
            <a:avLst/>
          </a:prstGeom>
          <a:noFill/>
        </p:spPr>
        <p:txBody>
          <a:bodyPr wrap="none">
            <a:spAutoFit/>
          </a:bodyPr>
          <a:lstStyle/>
          <a:p>
            <a:pPr algn="ctr">
              <a:lnSpc>
                <a:spcPct val="120000"/>
              </a:lnSpc>
            </a:pPr>
            <a:r>
              <a:rPr lang="en-US" altLang="ja-JP" sz="1600" dirty="0"/>
              <a:t>30</a:t>
            </a:r>
            <a:r>
              <a:rPr lang="ja-JP" altLang="en-US" sz="1600" dirty="0"/>
              <a:t>歳以上の</a:t>
            </a:r>
            <a:endParaRPr lang="en-US" altLang="ja-JP" sz="1600" dirty="0"/>
          </a:p>
          <a:p>
            <a:pPr algn="ctr">
              <a:lnSpc>
                <a:spcPct val="120000"/>
              </a:lnSpc>
            </a:pPr>
            <a:r>
              <a:rPr lang="ja-JP" altLang="en-US" sz="1600" dirty="0"/>
              <a:t>女性の被保険者、被扶養者</a:t>
            </a:r>
            <a:endParaRPr lang="en-US" altLang="ja-JP" sz="1600" dirty="0"/>
          </a:p>
          <a:p>
            <a:pPr algn="ctr"/>
            <a:r>
              <a:rPr lang="ja-JP" altLang="en-US" sz="1600" dirty="0"/>
              <a:t>一部負担金　</a:t>
            </a:r>
            <a:r>
              <a:rPr lang="en-US" altLang="ja-JP" sz="2000" b="1" dirty="0">
                <a:solidFill>
                  <a:schemeClr val="accent6"/>
                </a:solidFill>
              </a:rPr>
              <a:t>1,000</a:t>
            </a:r>
            <a:r>
              <a:rPr lang="ja-JP" altLang="en-US" sz="1600" b="1" dirty="0">
                <a:solidFill>
                  <a:schemeClr val="accent6"/>
                </a:solidFill>
              </a:rPr>
              <a:t>円</a:t>
            </a:r>
            <a:endParaRPr lang="en-US" altLang="ja-JP" sz="1600" b="1" dirty="0">
              <a:solidFill>
                <a:schemeClr val="accent6"/>
              </a:solidFill>
            </a:endParaRPr>
          </a:p>
          <a:p>
            <a:pPr algn="ctr"/>
            <a:r>
              <a:rPr lang="en-US" altLang="ja-JP" sz="1400" dirty="0">
                <a:solidFill>
                  <a:schemeClr val="accent6"/>
                </a:solidFill>
              </a:rPr>
              <a:t>※</a:t>
            </a:r>
            <a:r>
              <a:rPr lang="ja-JP" altLang="en-US" sz="1400" dirty="0">
                <a:solidFill>
                  <a:schemeClr val="accent6"/>
                </a:solidFill>
              </a:rPr>
              <a:t>春季・秋季の年</a:t>
            </a:r>
            <a:r>
              <a:rPr lang="en-US" altLang="ja-JP" sz="1400" dirty="0">
                <a:solidFill>
                  <a:schemeClr val="accent6"/>
                </a:solidFill>
              </a:rPr>
              <a:t>2</a:t>
            </a:r>
            <a:r>
              <a:rPr lang="ja-JP" altLang="en-US" sz="1400" dirty="0">
                <a:solidFill>
                  <a:schemeClr val="accent6"/>
                </a:solidFill>
              </a:rPr>
              <a:t>回　全国約</a:t>
            </a:r>
            <a:r>
              <a:rPr lang="en-US" altLang="ja-JP" sz="1400" dirty="0">
                <a:solidFill>
                  <a:schemeClr val="accent6"/>
                </a:solidFill>
              </a:rPr>
              <a:t>670</a:t>
            </a:r>
            <a:r>
              <a:rPr lang="ja-JP" altLang="en-US" sz="1400" dirty="0">
                <a:solidFill>
                  <a:schemeClr val="accent6"/>
                </a:solidFill>
              </a:rPr>
              <a:t>会場で実施</a:t>
            </a:r>
          </a:p>
        </p:txBody>
      </p:sp>
      <p:sp>
        <p:nvSpPr>
          <p:cNvPr id="24" name="テキスト ボックス 23">
            <a:extLst>
              <a:ext uri="{FF2B5EF4-FFF2-40B4-BE49-F238E27FC236}">
                <a16:creationId xmlns:a16="http://schemas.microsoft.com/office/drawing/2014/main" id="{519E0340-8A6E-AADA-EC3C-FD63E43E7A1B}"/>
              </a:ext>
            </a:extLst>
          </p:cNvPr>
          <p:cNvSpPr txBox="1"/>
          <p:nvPr/>
        </p:nvSpPr>
        <p:spPr>
          <a:xfrm>
            <a:off x="5025008" y="4831992"/>
            <a:ext cx="4378122" cy="1477328"/>
          </a:xfrm>
          <a:prstGeom prst="rect">
            <a:avLst/>
          </a:prstGeom>
          <a:noFill/>
        </p:spPr>
        <p:txBody>
          <a:bodyPr wrap="none">
            <a:spAutoFit/>
          </a:bodyPr>
          <a:lstStyle/>
          <a:p>
            <a:pPr>
              <a:lnSpc>
                <a:spcPct val="90000"/>
              </a:lnSpc>
            </a:pPr>
            <a:r>
              <a:rPr lang="ja-JP" altLang="en-US" sz="1600" dirty="0"/>
              <a:t>脳</a:t>
            </a:r>
            <a:r>
              <a:rPr lang="en-US" altLang="ja-JP" sz="1600" dirty="0"/>
              <a:t>MRI</a:t>
            </a:r>
            <a:r>
              <a:rPr lang="ja-JP" altLang="en-US" sz="1600" dirty="0"/>
              <a:t>　　 　　　 </a:t>
            </a:r>
            <a:r>
              <a:rPr lang="ja-JP" altLang="en-US" sz="1600" b="1" dirty="0">
                <a:solidFill>
                  <a:schemeClr val="accent6"/>
                </a:solidFill>
              </a:rPr>
              <a:t>上限</a:t>
            </a:r>
            <a:r>
              <a:rPr lang="en-US" altLang="ja-JP" sz="2000" b="1" dirty="0">
                <a:solidFill>
                  <a:schemeClr val="accent6"/>
                </a:solidFill>
              </a:rPr>
              <a:t>15,000</a:t>
            </a:r>
            <a:r>
              <a:rPr lang="ja-JP" altLang="en-US" sz="1600" b="1" dirty="0">
                <a:solidFill>
                  <a:schemeClr val="accent6"/>
                </a:solidFill>
              </a:rPr>
              <a:t>円補助</a:t>
            </a:r>
            <a:endParaRPr lang="en-US" altLang="ja-JP" sz="1600" b="1" dirty="0">
              <a:solidFill>
                <a:schemeClr val="accent6"/>
              </a:solidFill>
            </a:endParaRPr>
          </a:p>
          <a:p>
            <a:pPr>
              <a:lnSpc>
                <a:spcPct val="90000"/>
              </a:lnSpc>
            </a:pPr>
            <a:r>
              <a:rPr lang="ja-JP" altLang="en-US" sz="1600" dirty="0"/>
              <a:t>肺</a:t>
            </a:r>
            <a:r>
              <a:rPr lang="en-US" altLang="ja-JP" sz="1600" dirty="0"/>
              <a:t>CT</a:t>
            </a:r>
            <a:r>
              <a:rPr lang="ja-JP" altLang="en-US" sz="1600" b="1" dirty="0">
                <a:solidFill>
                  <a:schemeClr val="accent6"/>
                </a:solidFill>
              </a:rPr>
              <a:t>　   　　　　 上限　</a:t>
            </a:r>
            <a:r>
              <a:rPr lang="en-US" altLang="ja-JP" sz="2000" b="1" dirty="0">
                <a:solidFill>
                  <a:schemeClr val="accent6"/>
                </a:solidFill>
              </a:rPr>
              <a:t>6,000</a:t>
            </a:r>
            <a:r>
              <a:rPr lang="ja-JP" altLang="en-US" sz="1600" b="1" dirty="0">
                <a:solidFill>
                  <a:schemeClr val="accent6"/>
                </a:solidFill>
              </a:rPr>
              <a:t>円補助  </a:t>
            </a:r>
            <a:endParaRPr lang="en-US" altLang="ja-JP" sz="1600" b="1" dirty="0">
              <a:solidFill>
                <a:schemeClr val="accent6"/>
              </a:solidFill>
            </a:endParaRPr>
          </a:p>
          <a:p>
            <a:pPr>
              <a:lnSpc>
                <a:spcPct val="90000"/>
              </a:lnSpc>
            </a:pPr>
            <a:r>
              <a:rPr lang="ja-JP" altLang="en-US" sz="900" dirty="0"/>
              <a:t>レディース（子宮・卵巣）</a:t>
            </a:r>
            <a:r>
              <a:rPr lang="en-US" altLang="ja-JP" sz="900" dirty="0"/>
              <a:t>MRI </a:t>
            </a:r>
            <a:r>
              <a:rPr lang="ja-JP" altLang="en-US" sz="1600" b="1" dirty="0">
                <a:solidFill>
                  <a:schemeClr val="accent6"/>
                </a:solidFill>
              </a:rPr>
              <a:t>上限</a:t>
            </a:r>
            <a:r>
              <a:rPr lang="en-US" altLang="ja-JP" sz="2000" b="1" dirty="0">
                <a:solidFill>
                  <a:schemeClr val="accent6"/>
                </a:solidFill>
              </a:rPr>
              <a:t>13,000</a:t>
            </a:r>
            <a:r>
              <a:rPr lang="ja-JP" altLang="en-US" sz="1600" b="1" dirty="0">
                <a:solidFill>
                  <a:schemeClr val="accent6"/>
                </a:solidFill>
              </a:rPr>
              <a:t>円補助</a:t>
            </a:r>
            <a:endParaRPr lang="en-US" altLang="ja-JP" sz="1600" b="1" dirty="0">
              <a:solidFill>
                <a:schemeClr val="accent6"/>
              </a:solidFill>
            </a:endParaRPr>
          </a:p>
          <a:p>
            <a:pPr marL="0" marR="0" indent="0" defTabSz="914400" rtl="0" eaLnBrk="1" fontAlgn="auto" latinLnBrk="0" hangingPunct="1">
              <a:lnSpc>
                <a:spcPct val="90000"/>
              </a:lnSpc>
              <a:buClrTx/>
              <a:buSzTx/>
              <a:buFontTx/>
              <a:buNone/>
              <a:tabLst/>
              <a:defRPr/>
            </a:pPr>
            <a:r>
              <a:rPr lang="ja-JP" altLang="en-US" sz="1600" dirty="0"/>
              <a:t>口腔健診</a:t>
            </a:r>
            <a:r>
              <a:rPr lang="ja-JP" altLang="en-US" sz="1600" b="1" dirty="0">
                <a:solidFill>
                  <a:schemeClr val="accent6"/>
                </a:solidFill>
              </a:rPr>
              <a:t>        　　　　　 </a:t>
            </a:r>
            <a:r>
              <a:rPr lang="ja-JP" altLang="en-US" sz="2000" b="1" dirty="0">
                <a:solidFill>
                  <a:schemeClr val="accent6"/>
                </a:solidFill>
              </a:rPr>
              <a:t>無料</a:t>
            </a:r>
            <a:endParaRPr lang="en-US" altLang="ja-JP" sz="2000" b="1" dirty="0">
              <a:solidFill>
                <a:schemeClr val="accent6"/>
              </a:solidFill>
            </a:endParaRPr>
          </a:p>
          <a:p>
            <a:pPr>
              <a:lnSpc>
                <a:spcPct val="90000"/>
              </a:lnSpc>
            </a:pPr>
            <a:r>
              <a:rPr lang="ja-JP" altLang="en-US" sz="1600" dirty="0"/>
              <a:t>インフルエンザ予防接種補助金</a:t>
            </a:r>
            <a:r>
              <a:rPr lang="en-US" altLang="ja-JP" sz="2000" b="1" dirty="0">
                <a:solidFill>
                  <a:schemeClr val="accent6"/>
                </a:solidFill>
              </a:rPr>
              <a:t>1,500</a:t>
            </a:r>
            <a:r>
              <a:rPr lang="ja-JP" altLang="en-US" sz="1600" b="1" dirty="0">
                <a:solidFill>
                  <a:schemeClr val="accent6"/>
                </a:solidFill>
              </a:rPr>
              <a:t>円補助</a:t>
            </a:r>
          </a:p>
        </p:txBody>
      </p:sp>
      <p:sp>
        <p:nvSpPr>
          <p:cNvPr id="33" name="フリーフォーム: 図形 32">
            <a:extLst>
              <a:ext uri="{FF2B5EF4-FFF2-40B4-BE49-F238E27FC236}">
                <a16:creationId xmlns:a16="http://schemas.microsoft.com/office/drawing/2014/main" id="{0B253610-2666-0802-21AD-18C006E91919}"/>
              </a:ext>
            </a:extLst>
          </p:cNvPr>
          <p:cNvSpPr/>
          <p:nvPr/>
        </p:nvSpPr>
        <p:spPr>
          <a:xfrm>
            <a:off x="488950" y="2276872"/>
            <a:ext cx="4392042" cy="144016"/>
          </a:xfrm>
          <a:custGeom>
            <a:avLst/>
            <a:gdLst>
              <a:gd name="connsiteX0" fmla="*/ 90707 w 3888000"/>
              <a:gd name="connsiteY0" fmla="*/ 0 h 144016"/>
              <a:gd name="connsiteX1" fmla="*/ 3797293 w 3888000"/>
              <a:gd name="connsiteY1" fmla="*/ 0 h 144016"/>
              <a:gd name="connsiteX2" fmla="*/ 3888000 w 3888000"/>
              <a:gd name="connsiteY2" fmla="*/ 90707 h 144016"/>
              <a:gd name="connsiteX3" fmla="*/ 3888000 w 3888000"/>
              <a:gd name="connsiteY3" fmla="*/ 144016 h 144016"/>
              <a:gd name="connsiteX4" fmla="*/ 0 w 3888000"/>
              <a:gd name="connsiteY4" fmla="*/ 144016 h 144016"/>
              <a:gd name="connsiteX5" fmla="*/ 0 w 3888000"/>
              <a:gd name="connsiteY5" fmla="*/ 90707 h 144016"/>
              <a:gd name="connsiteX6" fmla="*/ 90707 w 3888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88000" h="144016">
                <a:moveTo>
                  <a:pt x="90707" y="0"/>
                </a:moveTo>
                <a:lnTo>
                  <a:pt x="3797293" y="0"/>
                </a:lnTo>
                <a:cubicBezTo>
                  <a:pt x="3847389" y="0"/>
                  <a:pt x="3888000" y="40611"/>
                  <a:pt x="3888000" y="90707"/>
                </a:cubicBezTo>
                <a:lnTo>
                  <a:pt x="3888000" y="144016"/>
                </a:lnTo>
                <a:lnTo>
                  <a:pt x="0" y="144016"/>
                </a:lnTo>
                <a:lnTo>
                  <a:pt x="0" y="90707"/>
                </a:lnTo>
                <a:cubicBezTo>
                  <a:pt x="0" y="40611"/>
                  <a:pt x="40611" y="0"/>
                  <a:pt x="90707"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4" name="フリーフォーム: 図形 33">
            <a:extLst>
              <a:ext uri="{FF2B5EF4-FFF2-40B4-BE49-F238E27FC236}">
                <a16:creationId xmlns:a16="http://schemas.microsoft.com/office/drawing/2014/main" id="{21D96EC4-C61E-EA37-3127-73A20C5AA765}"/>
              </a:ext>
            </a:extLst>
          </p:cNvPr>
          <p:cNvSpPr/>
          <p:nvPr/>
        </p:nvSpPr>
        <p:spPr>
          <a:xfrm>
            <a:off x="5025008" y="2276872"/>
            <a:ext cx="4378122" cy="144016"/>
          </a:xfrm>
          <a:custGeom>
            <a:avLst/>
            <a:gdLst>
              <a:gd name="connsiteX0" fmla="*/ 90707 w 3888000"/>
              <a:gd name="connsiteY0" fmla="*/ 0 h 144016"/>
              <a:gd name="connsiteX1" fmla="*/ 3797293 w 3888000"/>
              <a:gd name="connsiteY1" fmla="*/ 0 h 144016"/>
              <a:gd name="connsiteX2" fmla="*/ 3888000 w 3888000"/>
              <a:gd name="connsiteY2" fmla="*/ 90707 h 144016"/>
              <a:gd name="connsiteX3" fmla="*/ 3888000 w 3888000"/>
              <a:gd name="connsiteY3" fmla="*/ 144016 h 144016"/>
              <a:gd name="connsiteX4" fmla="*/ 0 w 3888000"/>
              <a:gd name="connsiteY4" fmla="*/ 144016 h 144016"/>
              <a:gd name="connsiteX5" fmla="*/ 0 w 3888000"/>
              <a:gd name="connsiteY5" fmla="*/ 90707 h 144016"/>
              <a:gd name="connsiteX6" fmla="*/ 90707 w 3888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88000" h="144016">
                <a:moveTo>
                  <a:pt x="90707" y="0"/>
                </a:moveTo>
                <a:lnTo>
                  <a:pt x="3797293" y="0"/>
                </a:lnTo>
                <a:cubicBezTo>
                  <a:pt x="3847389" y="0"/>
                  <a:pt x="3888000" y="40611"/>
                  <a:pt x="3888000" y="90707"/>
                </a:cubicBezTo>
                <a:lnTo>
                  <a:pt x="3888000" y="144016"/>
                </a:lnTo>
                <a:lnTo>
                  <a:pt x="0" y="144016"/>
                </a:lnTo>
                <a:lnTo>
                  <a:pt x="0" y="90707"/>
                </a:lnTo>
                <a:cubicBezTo>
                  <a:pt x="0" y="40611"/>
                  <a:pt x="40611" y="0"/>
                  <a:pt x="90707" y="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5" name="フリーフォーム: 図形 34">
            <a:extLst>
              <a:ext uri="{FF2B5EF4-FFF2-40B4-BE49-F238E27FC236}">
                <a16:creationId xmlns:a16="http://schemas.microsoft.com/office/drawing/2014/main" id="{B764CD98-3C07-A70F-360F-8D9924FC6B2D}"/>
              </a:ext>
            </a:extLst>
          </p:cNvPr>
          <p:cNvSpPr/>
          <p:nvPr/>
        </p:nvSpPr>
        <p:spPr>
          <a:xfrm>
            <a:off x="488489" y="4365320"/>
            <a:ext cx="4392503" cy="143800"/>
          </a:xfrm>
          <a:custGeom>
            <a:avLst/>
            <a:gdLst>
              <a:gd name="connsiteX0" fmla="*/ 90707 w 3888000"/>
              <a:gd name="connsiteY0" fmla="*/ 0 h 143800"/>
              <a:gd name="connsiteX1" fmla="*/ 3797293 w 3888000"/>
              <a:gd name="connsiteY1" fmla="*/ 0 h 143800"/>
              <a:gd name="connsiteX2" fmla="*/ 3888000 w 3888000"/>
              <a:gd name="connsiteY2" fmla="*/ 90707 h 143800"/>
              <a:gd name="connsiteX3" fmla="*/ 3888000 w 3888000"/>
              <a:gd name="connsiteY3" fmla="*/ 143800 h 143800"/>
              <a:gd name="connsiteX4" fmla="*/ 0 w 3888000"/>
              <a:gd name="connsiteY4" fmla="*/ 143800 h 143800"/>
              <a:gd name="connsiteX5" fmla="*/ 0 w 3888000"/>
              <a:gd name="connsiteY5" fmla="*/ 90707 h 143800"/>
              <a:gd name="connsiteX6" fmla="*/ 90707 w 3888000"/>
              <a:gd name="connsiteY6" fmla="*/ 0 h 14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88000" h="143800">
                <a:moveTo>
                  <a:pt x="90707" y="0"/>
                </a:moveTo>
                <a:lnTo>
                  <a:pt x="3797293" y="0"/>
                </a:lnTo>
                <a:cubicBezTo>
                  <a:pt x="3847389" y="0"/>
                  <a:pt x="3888000" y="40611"/>
                  <a:pt x="3888000" y="90707"/>
                </a:cubicBezTo>
                <a:lnTo>
                  <a:pt x="3888000" y="143800"/>
                </a:lnTo>
                <a:lnTo>
                  <a:pt x="0" y="143800"/>
                </a:lnTo>
                <a:lnTo>
                  <a:pt x="0" y="90707"/>
                </a:lnTo>
                <a:cubicBezTo>
                  <a:pt x="0" y="40611"/>
                  <a:pt x="40611" y="0"/>
                  <a:pt x="90707"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6" name="フリーフォーム: 図形 35">
            <a:extLst>
              <a:ext uri="{FF2B5EF4-FFF2-40B4-BE49-F238E27FC236}">
                <a16:creationId xmlns:a16="http://schemas.microsoft.com/office/drawing/2014/main" id="{A7FB74CA-6CCC-6FF7-D950-7A3D74D2FB84}"/>
              </a:ext>
            </a:extLst>
          </p:cNvPr>
          <p:cNvSpPr/>
          <p:nvPr/>
        </p:nvSpPr>
        <p:spPr>
          <a:xfrm>
            <a:off x="5025008" y="4365320"/>
            <a:ext cx="4378122" cy="143800"/>
          </a:xfrm>
          <a:custGeom>
            <a:avLst/>
            <a:gdLst>
              <a:gd name="connsiteX0" fmla="*/ 90707 w 3888000"/>
              <a:gd name="connsiteY0" fmla="*/ 0 h 143800"/>
              <a:gd name="connsiteX1" fmla="*/ 3797293 w 3888000"/>
              <a:gd name="connsiteY1" fmla="*/ 0 h 143800"/>
              <a:gd name="connsiteX2" fmla="*/ 3888000 w 3888000"/>
              <a:gd name="connsiteY2" fmla="*/ 90707 h 143800"/>
              <a:gd name="connsiteX3" fmla="*/ 3888000 w 3888000"/>
              <a:gd name="connsiteY3" fmla="*/ 143800 h 143800"/>
              <a:gd name="connsiteX4" fmla="*/ 0 w 3888000"/>
              <a:gd name="connsiteY4" fmla="*/ 143800 h 143800"/>
              <a:gd name="connsiteX5" fmla="*/ 0 w 3888000"/>
              <a:gd name="connsiteY5" fmla="*/ 90707 h 143800"/>
              <a:gd name="connsiteX6" fmla="*/ 90707 w 3888000"/>
              <a:gd name="connsiteY6" fmla="*/ 0 h 14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88000" h="143800">
                <a:moveTo>
                  <a:pt x="90707" y="0"/>
                </a:moveTo>
                <a:lnTo>
                  <a:pt x="3797293" y="0"/>
                </a:lnTo>
                <a:cubicBezTo>
                  <a:pt x="3847389" y="0"/>
                  <a:pt x="3888000" y="40611"/>
                  <a:pt x="3888000" y="90707"/>
                </a:cubicBezTo>
                <a:lnTo>
                  <a:pt x="3888000" y="143800"/>
                </a:lnTo>
                <a:lnTo>
                  <a:pt x="0" y="143800"/>
                </a:lnTo>
                <a:lnTo>
                  <a:pt x="0" y="90707"/>
                </a:lnTo>
                <a:cubicBezTo>
                  <a:pt x="0" y="40611"/>
                  <a:pt x="40611" y="0"/>
                  <a:pt x="90707"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3" name="テキスト ボックス 22">
            <a:extLst>
              <a:ext uri="{FF2B5EF4-FFF2-40B4-BE49-F238E27FC236}">
                <a16:creationId xmlns:a16="http://schemas.microsoft.com/office/drawing/2014/main" id="{471F2360-08B2-E9E5-F0E7-729E35310B1C}"/>
              </a:ext>
            </a:extLst>
          </p:cNvPr>
          <p:cNvSpPr txBox="1"/>
          <p:nvPr/>
        </p:nvSpPr>
        <p:spPr>
          <a:xfrm>
            <a:off x="1521601" y="2863316"/>
            <a:ext cx="2326278" cy="997196"/>
          </a:xfrm>
          <a:prstGeom prst="rect">
            <a:avLst/>
          </a:prstGeom>
          <a:noFill/>
        </p:spPr>
        <p:txBody>
          <a:bodyPr wrap="none">
            <a:spAutoFit/>
          </a:bodyPr>
          <a:lstStyle/>
          <a:p>
            <a:pPr algn="ctr">
              <a:lnSpc>
                <a:spcPct val="120000"/>
              </a:lnSpc>
            </a:pPr>
            <a:r>
              <a:rPr lang="en-US" altLang="ja-JP" sz="1600" dirty="0"/>
              <a:t>30</a:t>
            </a:r>
            <a:r>
              <a:rPr lang="ja-JP" altLang="en-US" sz="1600" dirty="0"/>
              <a:t>歳以上の</a:t>
            </a:r>
            <a:endParaRPr lang="en-US" altLang="ja-JP" sz="1600" dirty="0"/>
          </a:p>
          <a:p>
            <a:pPr algn="ctr">
              <a:lnSpc>
                <a:spcPct val="120000"/>
              </a:lnSpc>
            </a:pPr>
            <a:r>
              <a:rPr kumimoji="1" lang="ja-JP" altLang="en-US" sz="1600" dirty="0"/>
              <a:t>被保険者、被扶養者</a:t>
            </a:r>
            <a:endParaRPr kumimoji="1" lang="en-US" altLang="ja-JP" sz="1600" dirty="0"/>
          </a:p>
          <a:p>
            <a:pPr algn="ctr">
              <a:lnSpc>
                <a:spcPct val="120000"/>
              </a:lnSpc>
            </a:pPr>
            <a:r>
              <a:rPr kumimoji="1" lang="ja-JP" altLang="en-US" sz="1400" dirty="0"/>
              <a:t>一部負担金　</a:t>
            </a:r>
            <a:r>
              <a:rPr kumimoji="1" lang="en-US" altLang="ja-JP" sz="2000" b="1" dirty="0">
                <a:solidFill>
                  <a:schemeClr val="accent6"/>
                </a:solidFill>
              </a:rPr>
              <a:t>3,000</a:t>
            </a:r>
            <a:r>
              <a:rPr lang="ja-JP" altLang="en-US" sz="1600" b="1" dirty="0">
                <a:solidFill>
                  <a:schemeClr val="accent6"/>
                </a:solidFill>
              </a:rPr>
              <a:t>円</a:t>
            </a:r>
          </a:p>
        </p:txBody>
      </p:sp>
    </p:spTree>
    <p:extLst>
      <p:ext uri="{BB962C8B-B14F-4D97-AF65-F5344CB8AC3E}">
        <p14:creationId xmlns:p14="http://schemas.microsoft.com/office/powerpoint/2010/main" val="2716249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0E5F41FA-5ECC-4926-F4BB-3FE1CDE64816}"/>
              </a:ext>
            </a:extLst>
          </p:cNvPr>
          <p:cNvSpPr/>
          <p:nvPr/>
        </p:nvSpPr>
        <p:spPr>
          <a:xfrm>
            <a:off x="488904" y="1484784"/>
            <a:ext cx="5170170" cy="4392000"/>
          </a:xfrm>
          <a:prstGeom prst="roundRect">
            <a:avLst>
              <a:gd name="adj" fmla="val 2242"/>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a:extLst>
              <a:ext uri="{FF2B5EF4-FFF2-40B4-BE49-F238E27FC236}">
                <a16:creationId xmlns:a16="http://schemas.microsoft.com/office/drawing/2014/main" id="{7D647711-6A74-1E2D-A7A1-3532D33C229A}"/>
              </a:ext>
            </a:extLst>
          </p:cNvPr>
          <p:cNvSpPr>
            <a:spLocks noGrp="1"/>
          </p:cNvSpPr>
          <p:nvPr>
            <p:ph type="title"/>
          </p:nvPr>
        </p:nvSpPr>
        <p:spPr>
          <a:xfrm>
            <a:off x="488950" y="1"/>
            <a:ext cx="8928100" cy="692696"/>
          </a:xfrm>
        </p:spPr>
        <p:txBody>
          <a:bodyPr>
            <a:normAutofit/>
          </a:bodyPr>
          <a:lstStyle/>
          <a:p>
            <a:r>
              <a:rPr lang="ja-JP" altLang="en-US" dirty="0"/>
              <a:t>健康診断内容比較表</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6</a:t>
            </a:fld>
            <a:endParaRPr lang="ja-JP" altLang="en-US"/>
          </a:p>
        </p:txBody>
      </p:sp>
      <p:sp>
        <p:nvSpPr>
          <p:cNvPr id="3" name="テキスト ボックス 2"/>
          <p:cNvSpPr txBox="1"/>
          <p:nvPr/>
        </p:nvSpPr>
        <p:spPr>
          <a:xfrm>
            <a:off x="488504" y="980728"/>
            <a:ext cx="7909538" cy="369332"/>
          </a:xfrm>
          <a:prstGeom prst="rect">
            <a:avLst/>
          </a:prstGeom>
          <a:noFill/>
        </p:spPr>
        <p:txBody>
          <a:bodyPr wrap="none" rtlCol="0">
            <a:spAutoFit/>
          </a:bodyPr>
          <a:lstStyle>
            <a:defPPr>
              <a:defRPr lang="ja-JP"/>
            </a:defPPr>
            <a:lvl1pPr>
              <a:spcBef>
                <a:spcPct val="0"/>
              </a:spcBef>
              <a:buNone/>
              <a:defRPr>
                <a:latin typeface="+mj-lt"/>
                <a:ea typeface="+mj-ea"/>
                <a:cs typeface="+mj-cs"/>
              </a:defRPr>
            </a:lvl1pPr>
          </a:lstStyle>
          <a:p>
            <a:r>
              <a:rPr lang="ja-JP" altLang="en-US" dirty="0"/>
              <a:t>協会けんぽと比べ対象者および対象年齢が広く、健診内容も充実しています。</a:t>
            </a:r>
          </a:p>
        </p:txBody>
      </p:sp>
      <p:sp>
        <p:nvSpPr>
          <p:cNvPr id="7" name="テキスト ボックス 6"/>
          <p:cNvSpPr txBox="1"/>
          <p:nvPr/>
        </p:nvSpPr>
        <p:spPr>
          <a:xfrm>
            <a:off x="488504" y="5909210"/>
            <a:ext cx="7776864" cy="400110"/>
          </a:xfrm>
          <a:prstGeom prst="rect">
            <a:avLst/>
          </a:prstGeom>
          <a:noFill/>
        </p:spPr>
        <p:txBody>
          <a:bodyPr wrap="square" rtlCol="0">
            <a:spAutoFit/>
          </a:bodyPr>
          <a:lstStyle/>
          <a:p>
            <a:r>
              <a:rPr lang="en-US" altLang="ja-JP" sz="1000" dirty="0"/>
              <a:t>※</a:t>
            </a:r>
            <a:r>
              <a:rPr lang="ja-JP" altLang="en-US" sz="1000" dirty="0"/>
              <a:t>当組合では被扶養者の方にもがん検診を含む検査内容での受診を推奨しています。</a:t>
            </a:r>
          </a:p>
          <a:p>
            <a:endParaRPr lang="en-US" altLang="ja-JP" sz="1000" dirty="0"/>
          </a:p>
        </p:txBody>
      </p:sp>
      <p:sp>
        <p:nvSpPr>
          <p:cNvPr id="6" name="四角形: 角を丸くする 5">
            <a:extLst>
              <a:ext uri="{FF2B5EF4-FFF2-40B4-BE49-F238E27FC236}">
                <a16:creationId xmlns:a16="http://schemas.microsoft.com/office/drawing/2014/main" id="{816EA216-8DDC-6C1F-D1F0-E5AFF52FDCB8}"/>
              </a:ext>
            </a:extLst>
          </p:cNvPr>
          <p:cNvSpPr/>
          <p:nvPr/>
        </p:nvSpPr>
        <p:spPr>
          <a:xfrm>
            <a:off x="5889496" y="1484784"/>
            <a:ext cx="3528000" cy="4392000"/>
          </a:xfrm>
          <a:prstGeom prst="roundRect">
            <a:avLst>
              <a:gd name="adj" fmla="val 3219"/>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3F61BC84-3879-54DA-E634-157FDBAEEBE8}"/>
              </a:ext>
            </a:extLst>
          </p:cNvPr>
          <p:cNvSpPr txBox="1"/>
          <p:nvPr/>
        </p:nvSpPr>
        <p:spPr>
          <a:xfrm>
            <a:off x="6991296" y="1700808"/>
            <a:ext cx="1324401" cy="374846"/>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1"/>
                </a:solidFill>
                <a:latin typeface="+mn-ea"/>
                <a:cs typeface="+mj-cs"/>
              </a:defRPr>
            </a:lvl1pPr>
          </a:lstStyle>
          <a:p>
            <a:r>
              <a:rPr lang="ja-JP" altLang="en-US" dirty="0">
                <a:solidFill>
                  <a:schemeClr val="accent3"/>
                </a:solidFill>
              </a:rPr>
              <a:t>協会けんぽ</a:t>
            </a:r>
          </a:p>
        </p:txBody>
      </p:sp>
      <p:graphicFrame>
        <p:nvGraphicFramePr>
          <p:cNvPr id="19" name="表 18"/>
          <p:cNvGraphicFramePr>
            <a:graphicFrameLocks noGrp="1"/>
          </p:cNvGraphicFramePr>
          <p:nvPr>
            <p:extLst>
              <p:ext uri="{D42A27DB-BD31-4B8C-83A1-F6EECF244321}">
                <p14:modId xmlns:p14="http://schemas.microsoft.com/office/powerpoint/2010/main" val="1307653934"/>
              </p:ext>
            </p:extLst>
          </p:nvPr>
        </p:nvGraphicFramePr>
        <p:xfrm>
          <a:off x="6033112" y="2132856"/>
          <a:ext cx="3240000" cy="3600400"/>
        </p:xfrm>
        <a:graphic>
          <a:graphicData uri="http://schemas.openxmlformats.org/drawingml/2006/table">
            <a:tbl>
              <a:tblPr firstRow="1" bandRow="1">
                <a:tableStyleId>{F5AB1C69-6EDB-4FF4-983F-18BD219EF322}</a:tableStyleId>
              </a:tblPr>
              <a:tblGrid>
                <a:gridCol w="953946">
                  <a:extLst>
                    <a:ext uri="{9D8B030D-6E8A-4147-A177-3AD203B41FA5}">
                      <a16:colId xmlns:a16="http://schemas.microsoft.com/office/drawing/2014/main" val="1373910910"/>
                    </a:ext>
                  </a:extLst>
                </a:gridCol>
                <a:gridCol w="1134294">
                  <a:extLst>
                    <a:ext uri="{9D8B030D-6E8A-4147-A177-3AD203B41FA5}">
                      <a16:colId xmlns:a16="http://schemas.microsoft.com/office/drawing/2014/main" val="1427182804"/>
                    </a:ext>
                  </a:extLst>
                </a:gridCol>
                <a:gridCol w="1151760">
                  <a:extLst>
                    <a:ext uri="{9D8B030D-6E8A-4147-A177-3AD203B41FA5}">
                      <a16:colId xmlns:a16="http://schemas.microsoft.com/office/drawing/2014/main" val="2513543735"/>
                    </a:ext>
                  </a:extLst>
                </a:gridCol>
              </a:tblGrid>
              <a:tr h="216000">
                <a:tc>
                  <a:txBody>
                    <a:bodyPr/>
                    <a:lstStyle/>
                    <a:p>
                      <a:pPr algn="ctr"/>
                      <a:r>
                        <a:rPr kumimoji="1" lang="ja-JP" altLang="en-US" sz="1200" dirty="0"/>
                        <a:t>健診名称</a:t>
                      </a:r>
                    </a:p>
                  </a:txBody>
                  <a:tcPr marL="36000" marR="36000" marT="0" marB="0"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kumimoji="1" lang="ja-JP" altLang="en-US" sz="1200" dirty="0"/>
                        <a:t>対象者</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tcPr>
                </a:tc>
                <a:tc>
                  <a:txBody>
                    <a:bodyPr/>
                    <a:lstStyle/>
                    <a:p>
                      <a:pPr algn="ctr"/>
                      <a:r>
                        <a:rPr kumimoji="1" lang="ja-JP" altLang="en-US" sz="1200" dirty="0"/>
                        <a:t>健診料金</a:t>
                      </a:r>
                    </a:p>
                  </a:txBody>
                  <a:tcPr marL="36000" marR="36000" marT="0" marB="0"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117292299"/>
                  </a:ext>
                </a:extLst>
              </a:tr>
              <a:tr h="648000">
                <a:tc>
                  <a:txBody>
                    <a:bodyPr/>
                    <a:lstStyle/>
                    <a:p>
                      <a:pPr algn="ctr"/>
                      <a:r>
                        <a:rPr kumimoji="1" lang="ja-JP" altLang="en-US" sz="1200" b="1" dirty="0"/>
                        <a:t>一般健</a:t>
                      </a:r>
                      <a:r>
                        <a:rPr kumimoji="1" lang="ja-JP" altLang="en-US" sz="1200" b="1" dirty="0" smtClean="0"/>
                        <a:t>診</a:t>
                      </a:r>
                      <a:r>
                        <a:rPr kumimoji="1" lang="en-US" altLang="ja-JP" sz="1200" b="1" dirty="0" smtClean="0"/>
                        <a:t/>
                      </a:r>
                      <a:br>
                        <a:rPr kumimoji="1" lang="en-US" altLang="ja-JP" sz="1200" b="1" dirty="0" smtClean="0"/>
                      </a:br>
                      <a:r>
                        <a:rPr kumimoji="1" lang="ja-JP" altLang="en-US" sz="1200" b="1" dirty="0" smtClean="0"/>
                        <a:t>（若年）</a:t>
                      </a:r>
                      <a:endParaRPr kumimoji="1" lang="ja-JP" altLang="en-US" sz="1200" b="1" dirty="0"/>
                    </a:p>
                  </a:txBody>
                  <a:tcPr marL="36000" marR="36000" marT="0" marB="0"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t>被保険者</a:t>
                      </a:r>
                      <a:endParaRPr kumimoji="1" lang="en-US" altLang="ja-JP" sz="1200" dirty="0"/>
                    </a:p>
                    <a:p>
                      <a:pPr algn="ctr"/>
                      <a:r>
                        <a:rPr kumimoji="1" lang="ja-JP" altLang="en-US" sz="1200" dirty="0" smtClean="0"/>
                        <a:t>２０・２５・３０歳</a:t>
                      </a:r>
                      <a:endParaRPr kumimoji="1" lang="ja-JP" altLang="en-US" sz="1200" dirty="0"/>
                    </a:p>
                  </a:txBody>
                  <a:tcPr marL="36000" marR="36000" marT="0" marB="0"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smtClean="0"/>
                        <a:t>最高</a:t>
                      </a:r>
                      <a:r>
                        <a:rPr kumimoji="1" lang="en-US" altLang="ja-JP" sz="1200" dirty="0" smtClean="0"/>
                        <a:t>2,500</a:t>
                      </a:r>
                      <a:r>
                        <a:rPr kumimoji="1" lang="ja-JP" altLang="en-US" sz="1200" dirty="0" smtClean="0"/>
                        <a:t>円</a:t>
                      </a:r>
                      <a:endParaRPr kumimoji="1" lang="ja-JP" altLang="en-US" sz="1200" dirty="0"/>
                    </a:p>
                  </a:txBody>
                  <a:tcPr marL="36000" marR="36000" marT="0" marB="0"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7225724"/>
                  </a:ext>
                </a:extLst>
              </a:tr>
              <a:tr h="648000">
                <a:tc>
                  <a:txBody>
                    <a:bodyPr/>
                    <a:lstStyle/>
                    <a:p>
                      <a:pPr algn="ctr"/>
                      <a:r>
                        <a:rPr kumimoji="1" lang="ja-JP" altLang="en-US" sz="1200" b="1" dirty="0"/>
                        <a:t>一般健診</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t>被保険者</a:t>
                      </a:r>
                      <a:endParaRPr kumimoji="1" lang="en-US" altLang="ja-JP" sz="1200" dirty="0"/>
                    </a:p>
                    <a:p>
                      <a:pPr algn="ctr"/>
                      <a:r>
                        <a:rPr kumimoji="1" lang="en-US" altLang="ja-JP" sz="1200" dirty="0"/>
                        <a:t>35</a:t>
                      </a:r>
                      <a:r>
                        <a:rPr kumimoji="1" lang="ja-JP" altLang="en-US" sz="1200" dirty="0"/>
                        <a:t>～</a:t>
                      </a:r>
                      <a:r>
                        <a:rPr kumimoji="1" lang="en-US" altLang="ja-JP" sz="1200" dirty="0"/>
                        <a:t>74</a:t>
                      </a:r>
                      <a:r>
                        <a:rPr kumimoji="1" lang="ja-JP" altLang="en-US" sz="1200" dirty="0"/>
                        <a:t>歳</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smtClean="0"/>
                        <a:t>最高</a:t>
                      </a:r>
                      <a:r>
                        <a:rPr kumimoji="1" lang="en-US" altLang="ja-JP" sz="1200" dirty="0" smtClean="0"/>
                        <a:t>5,500</a:t>
                      </a:r>
                      <a:r>
                        <a:rPr kumimoji="1" lang="ja-JP" altLang="en-US" sz="1200" dirty="0" smtClean="0"/>
                        <a:t>円</a:t>
                      </a:r>
                      <a:endParaRPr kumimoji="1" lang="ja-JP" altLang="en-US" sz="1200"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6222253"/>
                  </a:ext>
                </a:extLst>
              </a:tr>
              <a:tr h="360208">
                <a:tc>
                  <a:txBody>
                    <a:bodyPr/>
                    <a:lstStyle/>
                    <a:p>
                      <a:pPr algn="ctr"/>
                      <a:endParaRPr kumimoji="1" lang="ja-JP" altLang="en-US" sz="1200" b="1"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200" dirty="0"/>
                        <a:t>―</a:t>
                      </a:r>
                      <a:endParaRPr kumimoji="1" lang="ja-JP" altLang="en-US" sz="1200"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74012003"/>
                  </a:ext>
                </a:extLst>
              </a:tr>
              <a:tr h="576064">
                <a:tc>
                  <a:txBody>
                    <a:bodyPr/>
                    <a:lstStyle/>
                    <a:p>
                      <a:pPr algn="ctr"/>
                      <a:r>
                        <a:rPr kumimoji="1" lang="ja-JP" altLang="en-US" sz="1200" b="1" dirty="0" smtClean="0"/>
                        <a:t>節目健診</a:t>
                      </a:r>
                      <a:endParaRPr kumimoji="1" lang="ja-JP" altLang="en-US" sz="1200" b="1"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smtClean="0"/>
                        <a:t>被保険者</a:t>
                      </a:r>
                    </a:p>
                    <a:p>
                      <a:pPr algn="l"/>
                      <a:r>
                        <a:rPr kumimoji="1" lang="ja-JP" altLang="en-US" sz="1000" dirty="0" smtClean="0"/>
                        <a:t>４０・４５・５０・５５・６０・６５・７０歳</a:t>
                      </a:r>
                      <a:endParaRPr kumimoji="1" lang="ja-JP" altLang="en-US" sz="1000"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smtClean="0"/>
                        <a:t>最高</a:t>
                      </a:r>
                      <a:r>
                        <a:rPr kumimoji="1" lang="en-US" altLang="ja-JP" sz="1200" dirty="0" smtClean="0"/>
                        <a:t>8,280</a:t>
                      </a:r>
                      <a:r>
                        <a:rPr kumimoji="1" lang="ja-JP" altLang="en-US" sz="1200" dirty="0" smtClean="0"/>
                        <a:t>円</a:t>
                      </a:r>
                      <a:endParaRPr kumimoji="1" lang="ja-JP" altLang="en-US" sz="1200"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932129"/>
                  </a:ext>
                </a:extLst>
              </a:tr>
              <a:tr h="504128">
                <a:tc>
                  <a:txBody>
                    <a:bodyPr/>
                    <a:lstStyle/>
                    <a:p>
                      <a:pPr algn="ctr"/>
                      <a:r>
                        <a:rPr kumimoji="1" lang="ja-JP" altLang="en-US" sz="1200" b="1" dirty="0" smtClean="0"/>
                        <a:t>人間ドック</a:t>
                      </a:r>
                      <a:endParaRPr kumimoji="1" lang="ja-JP" altLang="en-US" sz="1200" b="1"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742950" rtl="0" eaLnBrk="1" fontAlgn="auto" latinLnBrk="0" hangingPunct="1">
                        <a:lnSpc>
                          <a:spcPct val="100000"/>
                        </a:lnSpc>
                        <a:spcBef>
                          <a:spcPts val="0"/>
                        </a:spcBef>
                        <a:spcAft>
                          <a:spcPts val="0"/>
                        </a:spcAft>
                        <a:buClrTx/>
                        <a:buSzTx/>
                        <a:buFontTx/>
                        <a:buNone/>
                        <a:tabLst/>
                        <a:defRPr/>
                      </a:pPr>
                      <a:r>
                        <a:rPr kumimoji="1" lang="ja-JP" altLang="en-US" sz="1200" dirty="0" smtClean="0"/>
                        <a:t>被保険者</a:t>
                      </a:r>
                      <a:endParaRPr kumimoji="1" lang="en-US" altLang="ja-JP" sz="1200" dirty="0" smtClean="0"/>
                    </a:p>
                    <a:p>
                      <a:pPr marL="0" marR="0" indent="0" algn="ctr" defTabSz="742950" rtl="0" eaLnBrk="1" fontAlgn="auto" latinLnBrk="0" hangingPunct="1">
                        <a:lnSpc>
                          <a:spcPct val="100000"/>
                        </a:lnSpc>
                        <a:spcBef>
                          <a:spcPts val="0"/>
                        </a:spcBef>
                        <a:spcAft>
                          <a:spcPts val="0"/>
                        </a:spcAft>
                        <a:buClrTx/>
                        <a:buSzTx/>
                        <a:buFontTx/>
                        <a:buNone/>
                        <a:tabLst/>
                        <a:defRPr/>
                      </a:pPr>
                      <a:r>
                        <a:rPr kumimoji="1" lang="en-US" altLang="ja-JP" sz="1200" dirty="0" smtClean="0"/>
                        <a:t>35</a:t>
                      </a:r>
                      <a:r>
                        <a:rPr kumimoji="1" lang="ja-JP" altLang="en-US" sz="1200" dirty="0" smtClean="0"/>
                        <a:t>～</a:t>
                      </a:r>
                      <a:r>
                        <a:rPr kumimoji="1" lang="en-US" altLang="ja-JP" sz="1200" dirty="0" smtClean="0"/>
                        <a:t>74</a:t>
                      </a:r>
                      <a:r>
                        <a:rPr kumimoji="1" lang="ja-JP" altLang="en-US" sz="1200" dirty="0" smtClean="0"/>
                        <a:t>歳</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050" dirty="0" smtClean="0"/>
                        <a:t>最高</a:t>
                      </a:r>
                      <a:endParaRPr kumimoji="1" lang="en-US" altLang="ja-JP" sz="1050" dirty="0" smtClean="0"/>
                    </a:p>
                    <a:p>
                      <a:pPr algn="ctr"/>
                      <a:r>
                        <a:rPr kumimoji="1" lang="en-US" altLang="ja-JP" sz="1050" dirty="0" smtClean="0"/>
                        <a:t>25,000</a:t>
                      </a:r>
                      <a:r>
                        <a:rPr kumimoji="1" lang="ja-JP" altLang="en-US" sz="1050" dirty="0" smtClean="0"/>
                        <a:t>円を補助</a:t>
                      </a:r>
                      <a:endParaRPr kumimoji="1" lang="ja-JP" altLang="en-US" sz="1050"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2340217"/>
                  </a:ext>
                </a:extLst>
              </a:tr>
              <a:tr h="648000">
                <a:tc>
                  <a:txBody>
                    <a:bodyPr/>
                    <a:lstStyle/>
                    <a:p>
                      <a:pPr algn="ctr"/>
                      <a:r>
                        <a:rPr kumimoji="1" lang="ja-JP" altLang="en-US" sz="1200" b="1" dirty="0"/>
                        <a:t>特定健診</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t>被扶養者</a:t>
                      </a:r>
                      <a:endParaRPr kumimoji="1" lang="en-US" altLang="ja-JP" sz="1200" dirty="0"/>
                    </a:p>
                    <a:p>
                      <a:pPr algn="ctr"/>
                      <a:r>
                        <a:rPr kumimoji="1" lang="en-US" altLang="ja-JP" sz="1200" dirty="0"/>
                        <a:t>40</a:t>
                      </a:r>
                      <a:r>
                        <a:rPr kumimoji="1" lang="ja-JP" altLang="en-US" sz="1200" dirty="0"/>
                        <a:t>歳以上</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t>集合契約による</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6771173"/>
                  </a:ext>
                </a:extLst>
              </a:tr>
            </a:tbl>
          </a:graphicData>
        </a:graphic>
      </p:graphicFrame>
      <p:graphicFrame>
        <p:nvGraphicFramePr>
          <p:cNvPr id="5" name="表 4">
            <a:extLst>
              <a:ext uri="{FF2B5EF4-FFF2-40B4-BE49-F238E27FC236}">
                <a16:creationId xmlns:a16="http://schemas.microsoft.com/office/drawing/2014/main" id="{743C1D2A-2830-7C42-02C7-C7BC433DFD0D}"/>
              </a:ext>
            </a:extLst>
          </p:cNvPr>
          <p:cNvGraphicFramePr>
            <a:graphicFrameLocks noGrp="1"/>
          </p:cNvGraphicFramePr>
          <p:nvPr>
            <p:extLst>
              <p:ext uri="{D42A27DB-BD31-4B8C-83A1-F6EECF244321}">
                <p14:modId xmlns:p14="http://schemas.microsoft.com/office/powerpoint/2010/main" val="2188072402"/>
              </p:ext>
            </p:extLst>
          </p:nvPr>
        </p:nvGraphicFramePr>
        <p:xfrm>
          <a:off x="632520" y="2132856"/>
          <a:ext cx="4896001" cy="3600000"/>
        </p:xfrm>
        <a:graphic>
          <a:graphicData uri="http://schemas.openxmlformats.org/drawingml/2006/table">
            <a:tbl>
              <a:tblPr firstRow="1" bandRow="1">
                <a:tableStyleId>{F5AB1C69-6EDB-4FF4-983F-18BD219EF322}</a:tableStyleId>
              </a:tblPr>
              <a:tblGrid>
                <a:gridCol w="962460">
                  <a:extLst>
                    <a:ext uri="{9D8B030D-6E8A-4147-A177-3AD203B41FA5}">
                      <a16:colId xmlns:a16="http://schemas.microsoft.com/office/drawing/2014/main" val="608428247"/>
                    </a:ext>
                  </a:extLst>
                </a:gridCol>
                <a:gridCol w="1113501">
                  <a:extLst>
                    <a:ext uri="{9D8B030D-6E8A-4147-A177-3AD203B41FA5}">
                      <a16:colId xmlns:a16="http://schemas.microsoft.com/office/drawing/2014/main" val="174642166"/>
                    </a:ext>
                  </a:extLst>
                </a:gridCol>
                <a:gridCol w="1781264">
                  <a:extLst>
                    <a:ext uri="{9D8B030D-6E8A-4147-A177-3AD203B41FA5}">
                      <a16:colId xmlns:a16="http://schemas.microsoft.com/office/drawing/2014/main" val="489369365"/>
                    </a:ext>
                  </a:extLst>
                </a:gridCol>
                <a:gridCol w="1038776">
                  <a:extLst>
                    <a:ext uri="{9D8B030D-6E8A-4147-A177-3AD203B41FA5}">
                      <a16:colId xmlns:a16="http://schemas.microsoft.com/office/drawing/2014/main" val="3924641056"/>
                    </a:ext>
                  </a:extLst>
                </a:gridCol>
              </a:tblGrid>
              <a:tr h="216000">
                <a:tc>
                  <a:txBody>
                    <a:bodyPr/>
                    <a:lstStyle/>
                    <a:p>
                      <a:pPr algn="ctr"/>
                      <a:r>
                        <a:rPr kumimoji="1" lang="ja-JP" altLang="en-US" sz="1200" dirty="0"/>
                        <a:t>健診名称</a:t>
                      </a:r>
                    </a:p>
                  </a:txBody>
                  <a:tcPr marL="36000" marR="36000" marT="0" marB="0" anchor="ctr">
                    <a:lnL w="12700" cmpd="sng">
                      <a:noFill/>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algn="ctr"/>
                      <a:r>
                        <a:rPr kumimoji="1" lang="ja-JP" altLang="en-US" sz="1200" dirty="0"/>
                        <a:t>対象年齢</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algn="ctr"/>
                      <a:r>
                        <a:rPr kumimoji="1" lang="ja-JP" altLang="en-US" sz="1200" dirty="0"/>
                        <a:t>健診料金</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algn="ctr"/>
                      <a:r>
                        <a:rPr kumimoji="1" lang="ja-JP" altLang="en-US" sz="1200" dirty="0"/>
                        <a:t>実施機関</a:t>
                      </a:r>
                    </a:p>
                  </a:txBody>
                  <a:tcPr marL="36000" marR="36000" marT="0" marB="0" anchor="ctr">
                    <a:lnL w="12700" cap="flat" cmpd="sng" algn="ctr">
                      <a:solidFill>
                        <a:schemeClr val="bg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17292299"/>
                  </a:ext>
                </a:extLst>
              </a:tr>
              <a:tr h="648000">
                <a:tc>
                  <a:txBody>
                    <a:bodyPr/>
                    <a:lstStyle/>
                    <a:p>
                      <a:pPr algn="ctr"/>
                      <a:r>
                        <a:rPr kumimoji="1" lang="ja-JP" altLang="en-US" sz="1200" b="1" dirty="0"/>
                        <a:t>定期健診</a:t>
                      </a:r>
                      <a:endParaRPr kumimoji="1" lang="en-US" altLang="ja-JP" sz="1200" b="1" dirty="0"/>
                    </a:p>
                    <a:p>
                      <a:pPr algn="ctr"/>
                      <a:r>
                        <a:rPr kumimoji="1" lang="ja-JP" altLang="en-US" sz="1200" b="1" dirty="0"/>
                        <a:t>（通年）</a:t>
                      </a:r>
                    </a:p>
                  </a:txBody>
                  <a:tcPr marL="36000" marR="36000" marT="0" marB="0"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t>被保険者</a:t>
                      </a:r>
                      <a:endParaRPr kumimoji="1" lang="en-US" altLang="ja-JP" sz="1200" dirty="0"/>
                    </a:p>
                    <a:p>
                      <a:pPr algn="ctr"/>
                      <a:r>
                        <a:rPr kumimoji="1" lang="ja-JP" altLang="en-US" sz="1000" dirty="0"/>
                        <a:t>（</a:t>
                      </a:r>
                      <a:r>
                        <a:rPr kumimoji="1" lang="en-US" altLang="ja-JP" sz="1000" dirty="0"/>
                        <a:t>35</a:t>
                      </a:r>
                      <a:r>
                        <a:rPr kumimoji="1" lang="ja-JP" altLang="en-US" sz="1000" dirty="0"/>
                        <a:t>歳と</a:t>
                      </a:r>
                      <a:endParaRPr kumimoji="1" lang="en-US" altLang="ja-JP" sz="1000" dirty="0"/>
                    </a:p>
                    <a:p>
                      <a:pPr algn="ctr"/>
                      <a:r>
                        <a:rPr kumimoji="1" lang="en-US" altLang="ja-JP" sz="1000" dirty="0"/>
                        <a:t>40</a:t>
                      </a:r>
                      <a:r>
                        <a:rPr kumimoji="1" lang="ja-JP" altLang="en-US" sz="1000" dirty="0"/>
                        <a:t>歳以上を除く）</a:t>
                      </a:r>
                    </a:p>
                  </a:txBody>
                  <a:tcPr marL="36000" marR="36000" marT="0" marB="0"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t>事業主負担</a:t>
                      </a:r>
                      <a:endParaRPr kumimoji="1" lang="en-US" altLang="ja-JP" sz="1200" dirty="0"/>
                    </a:p>
                    <a:p>
                      <a:pPr algn="ctr"/>
                      <a:r>
                        <a:rPr kumimoji="1" lang="ja-JP" altLang="en-US" sz="1000" dirty="0"/>
                        <a:t>（男性：肝機能、女性：貧血検査</a:t>
                      </a:r>
                      <a:endParaRPr kumimoji="1" lang="en-US" altLang="ja-JP" sz="1000" dirty="0"/>
                    </a:p>
                    <a:p>
                      <a:pPr algn="ctr"/>
                      <a:r>
                        <a:rPr kumimoji="1" lang="ja-JP" altLang="en-US" sz="1000" dirty="0"/>
                        <a:t>は当組合で負担いたします）</a:t>
                      </a:r>
                      <a:endParaRPr kumimoji="1" lang="en-US" altLang="ja-JP" sz="1000" dirty="0"/>
                    </a:p>
                  </a:txBody>
                  <a:tcPr marL="36000" marR="36000" marT="0" marB="0"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dirty="0"/>
                        <a:t>契約健診機関</a:t>
                      </a:r>
                      <a:endParaRPr kumimoji="1" lang="en-US" altLang="ja-JP" sz="1200" dirty="0"/>
                    </a:p>
                  </a:txBody>
                  <a:tcPr marL="36000" marR="36000" marT="0" marB="0" anchor="ctr">
                    <a:lnL w="12700" cmpd="sng">
                      <a:noFill/>
                    </a:lnL>
                    <a:lnR w="12700" cmpd="sng">
                      <a:noFill/>
                    </a:lnR>
                    <a:lnT w="381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7225724"/>
                  </a:ext>
                </a:extLst>
              </a:tr>
              <a:tr h="648000">
                <a:tc>
                  <a:txBody>
                    <a:bodyPr/>
                    <a:lstStyle/>
                    <a:p>
                      <a:pPr algn="ctr"/>
                      <a:r>
                        <a:rPr kumimoji="1" lang="ja-JP" altLang="en-US" sz="1200" b="1" dirty="0"/>
                        <a:t>生活習慣病</a:t>
                      </a:r>
                      <a:endParaRPr kumimoji="1" lang="en-US" altLang="ja-JP" sz="1200" b="1" dirty="0"/>
                    </a:p>
                    <a:p>
                      <a:pPr algn="ctr"/>
                      <a:r>
                        <a:rPr kumimoji="1" lang="ja-JP" altLang="en-US" sz="1200" b="1" dirty="0"/>
                        <a:t>予防健診</a:t>
                      </a:r>
                      <a:endParaRPr kumimoji="1" lang="en-US" altLang="ja-JP" sz="1200" b="1" dirty="0"/>
                    </a:p>
                    <a:p>
                      <a:pPr algn="ctr"/>
                      <a:r>
                        <a:rPr kumimoji="1" lang="ja-JP" altLang="en-US" sz="1200" b="1" dirty="0"/>
                        <a:t>（通年）</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ja-JP" altLang="en-US" sz="1200" dirty="0"/>
                        <a:t>被保険者</a:t>
                      </a:r>
                      <a:endParaRPr kumimoji="1" lang="en-US" altLang="ja-JP" sz="1200" dirty="0"/>
                    </a:p>
                    <a:p>
                      <a:pPr algn="ctr"/>
                      <a:r>
                        <a:rPr kumimoji="1" lang="ja-JP" altLang="en-US" sz="1200" dirty="0"/>
                        <a:t>被扶養者</a:t>
                      </a:r>
                      <a:endParaRPr kumimoji="1" lang="en-US" altLang="ja-JP" sz="1200" dirty="0"/>
                    </a:p>
                    <a:p>
                      <a:pPr algn="ctr"/>
                      <a:r>
                        <a:rPr kumimoji="1" lang="ja-JP" altLang="en-US" sz="1000" dirty="0"/>
                        <a:t>（</a:t>
                      </a:r>
                      <a:r>
                        <a:rPr kumimoji="1" lang="en-US" altLang="ja-JP" sz="1000" dirty="0"/>
                        <a:t>30</a:t>
                      </a:r>
                      <a:r>
                        <a:rPr kumimoji="1" lang="ja-JP" altLang="en-US" sz="1000" dirty="0"/>
                        <a:t>～</a:t>
                      </a:r>
                      <a:r>
                        <a:rPr kumimoji="1" lang="en-US" altLang="ja-JP" sz="1000" dirty="0"/>
                        <a:t>74</a:t>
                      </a:r>
                      <a:r>
                        <a:rPr kumimoji="1" lang="ja-JP" altLang="en-US" sz="1000" dirty="0"/>
                        <a:t>歳）</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1200" b="1" dirty="0">
                          <a:solidFill>
                            <a:schemeClr val="accent6"/>
                          </a:solidFill>
                        </a:rPr>
                        <a:t>3,000</a:t>
                      </a:r>
                      <a:r>
                        <a:rPr kumimoji="1" lang="ja-JP" altLang="en-US" sz="1200" b="1" dirty="0">
                          <a:solidFill>
                            <a:schemeClr val="accent6"/>
                          </a:solidFill>
                        </a:rPr>
                        <a:t>円</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ja-JP" altLang="en-US" sz="1200" dirty="0"/>
                        <a:t>契約健診機関</a:t>
                      </a:r>
                      <a:endParaRPr kumimoji="1" lang="en-US" altLang="ja-JP" sz="1200"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976222253"/>
                  </a:ext>
                </a:extLst>
              </a:tr>
              <a:tr h="792000">
                <a:tc>
                  <a:txBody>
                    <a:bodyPr/>
                    <a:lstStyle/>
                    <a:p>
                      <a:pPr algn="ctr"/>
                      <a:r>
                        <a:rPr kumimoji="1" lang="ja-JP" altLang="en-US" sz="1000" b="1" dirty="0"/>
                        <a:t>女性生活習慣病予防健診</a:t>
                      </a:r>
                      <a:endParaRPr kumimoji="1" lang="en-US" altLang="ja-JP" sz="1000" b="1" dirty="0"/>
                    </a:p>
                    <a:p>
                      <a:pPr algn="ctr"/>
                      <a:r>
                        <a:rPr kumimoji="1" lang="ja-JP" altLang="en-US" sz="1200" b="1" dirty="0"/>
                        <a:t>（春季・秋季）</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ja-JP" altLang="en-US" sz="1200" dirty="0"/>
                        <a:t>被保険者</a:t>
                      </a:r>
                      <a:endParaRPr kumimoji="1" lang="en-US" altLang="ja-JP" sz="1200" dirty="0"/>
                    </a:p>
                    <a:p>
                      <a:pPr algn="ctr"/>
                      <a:r>
                        <a:rPr kumimoji="1" lang="ja-JP" altLang="en-US" sz="1200" dirty="0"/>
                        <a:t>被扶養者</a:t>
                      </a:r>
                      <a:endParaRPr kumimoji="1" lang="en-US" altLang="ja-JP" sz="1200" dirty="0"/>
                    </a:p>
                    <a:p>
                      <a:pPr algn="ctr"/>
                      <a:r>
                        <a:rPr kumimoji="1" lang="ja-JP" altLang="en-US" sz="1000" dirty="0"/>
                        <a:t>（</a:t>
                      </a:r>
                      <a:r>
                        <a:rPr kumimoji="1" lang="en-US" altLang="ja-JP" sz="1000" dirty="0"/>
                        <a:t>30</a:t>
                      </a:r>
                      <a:r>
                        <a:rPr kumimoji="1" lang="ja-JP" altLang="en-US" sz="1000" dirty="0"/>
                        <a:t>～</a:t>
                      </a:r>
                      <a:r>
                        <a:rPr kumimoji="1" lang="en-US" altLang="ja-JP" sz="1000" dirty="0"/>
                        <a:t>74</a:t>
                      </a:r>
                      <a:r>
                        <a:rPr kumimoji="1" lang="ja-JP" altLang="en-US" sz="1000" dirty="0"/>
                        <a:t>歳の</a:t>
                      </a:r>
                      <a:endParaRPr kumimoji="1" lang="en-US" altLang="ja-JP" sz="1000" dirty="0"/>
                    </a:p>
                    <a:p>
                      <a:pPr algn="ctr"/>
                      <a:r>
                        <a:rPr kumimoji="1" lang="ja-JP" altLang="en-US" sz="1000" dirty="0"/>
                        <a:t>女性のみ）</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en-US" altLang="ja-JP" sz="1200" b="1" dirty="0">
                          <a:solidFill>
                            <a:schemeClr val="accent6"/>
                          </a:solidFill>
                        </a:rPr>
                        <a:t>1,000</a:t>
                      </a:r>
                      <a:r>
                        <a:rPr kumimoji="1" lang="ja-JP" altLang="en-US" sz="1200" b="1" dirty="0">
                          <a:solidFill>
                            <a:schemeClr val="accent6"/>
                          </a:solidFill>
                        </a:rPr>
                        <a:t>円</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kumimoji="1" lang="ja-JP" altLang="en-US" sz="1200" dirty="0"/>
                        <a:t>全国　</a:t>
                      </a:r>
                      <a:endParaRPr kumimoji="1" lang="en-US" altLang="ja-JP" sz="1200" dirty="0"/>
                    </a:p>
                    <a:p>
                      <a:pPr algn="ctr"/>
                      <a:r>
                        <a:rPr kumimoji="1" lang="ja-JP" altLang="en-US" sz="1200" dirty="0"/>
                        <a:t>約</a:t>
                      </a:r>
                      <a:r>
                        <a:rPr kumimoji="1" lang="en-US" altLang="ja-JP" sz="1200" dirty="0"/>
                        <a:t>670</a:t>
                      </a:r>
                      <a:r>
                        <a:rPr kumimoji="1" lang="ja-JP" altLang="en-US" sz="1200" dirty="0"/>
                        <a:t>会場</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474012003"/>
                  </a:ext>
                </a:extLst>
              </a:tr>
              <a:tr h="648000">
                <a:tc>
                  <a:txBody>
                    <a:bodyPr/>
                    <a:lstStyle/>
                    <a:p>
                      <a:pPr algn="ctr"/>
                      <a:r>
                        <a:rPr kumimoji="1" lang="ja-JP" altLang="en-US" sz="1200" b="1" dirty="0"/>
                        <a:t>人間ドック</a:t>
                      </a:r>
                      <a:endParaRPr kumimoji="1" lang="en-US" altLang="ja-JP" sz="1200" b="1" dirty="0"/>
                    </a:p>
                    <a:p>
                      <a:pPr algn="ctr"/>
                      <a:r>
                        <a:rPr kumimoji="1" lang="ja-JP" altLang="en-US" sz="1200" b="1" dirty="0"/>
                        <a:t>（通年）</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kumimoji="1" lang="ja-JP" altLang="en-US" sz="1200" dirty="0"/>
                        <a:t>被保険者</a:t>
                      </a:r>
                      <a:endParaRPr kumimoji="1" lang="en-US" altLang="ja-JP" sz="1200" dirty="0"/>
                    </a:p>
                    <a:p>
                      <a:pPr algn="ctr"/>
                      <a:r>
                        <a:rPr kumimoji="1" lang="ja-JP" altLang="en-US" sz="1200" dirty="0"/>
                        <a:t>被扶養者</a:t>
                      </a:r>
                      <a:endParaRPr kumimoji="1" lang="en-US" altLang="ja-JP" sz="1200" dirty="0"/>
                    </a:p>
                    <a:p>
                      <a:pPr algn="ctr"/>
                      <a:r>
                        <a:rPr kumimoji="1" lang="ja-JP" altLang="en-US" sz="1000" dirty="0"/>
                        <a:t>（</a:t>
                      </a:r>
                      <a:r>
                        <a:rPr kumimoji="1" lang="en-US" altLang="ja-JP" sz="1000" dirty="0"/>
                        <a:t>40</a:t>
                      </a:r>
                      <a:r>
                        <a:rPr kumimoji="1" lang="ja-JP" altLang="en-US" sz="1000" dirty="0"/>
                        <a:t>～</a:t>
                      </a:r>
                      <a:r>
                        <a:rPr kumimoji="1" lang="en-US" altLang="ja-JP" sz="1000" dirty="0"/>
                        <a:t>74</a:t>
                      </a:r>
                      <a:r>
                        <a:rPr kumimoji="1" lang="ja-JP" altLang="en-US" sz="1000" dirty="0"/>
                        <a:t>歳）</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kumimoji="1" lang="en-US" altLang="ja-JP" sz="1200" dirty="0">
                          <a:solidFill>
                            <a:schemeClr val="accent6"/>
                          </a:solidFill>
                        </a:rPr>
                        <a:t>10,000</a:t>
                      </a:r>
                      <a:r>
                        <a:rPr kumimoji="1" lang="ja-JP" altLang="en-US" sz="1200" dirty="0">
                          <a:solidFill>
                            <a:schemeClr val="accent6"/>
                          </a:solidFill>
                        </a:rPr>
                        <a:t>円</a:t>
                      </a:r>
                      <a:r>
                        <a:rPr kumimoji="1" lang="en-US" altLang="ja-JP" sz="1200" dirty="0">
                          <a:solidFill>
                            <a:schemeClr val="accent6"/>
                          </a:solidFill>
                        </a:rPr>
                        <a:t>+</a:t>
                      </a:r>
                    </a:p>
                    <a:p>
                      <a:pPr algn="ctr"/>
                      <a:r>
                        <a:rPr kumimoji="1" lang="ja-JP" altLang="en-US" sz="1200" dirty="0">
                          <a:solidFill>
                            <a:schemeClr val="accent6"/>
                          </a:solidFill>
                        </a:rPr>
                        <a:t>健診料金総額に対する</a:t>
                      </a:r>
                      <a:endParaRPr kumimoji="1" lang="en-US" altLang="ja-JP" sz="1200" dirty="0">
                        <a:solidFill>
                          <a:schemeClr val="accent6"/>
                        </a:solidFill>
                      </a:endParaRPr>
                    </a:p>
                    <a:p>
                      <a:pPr algn="ctr"/>
                      <a:r>
                        <a:rPr kumimoji="1" lang="ja-JP" altLang="en-US" sz="1200" dirty="0">
                          <a:solidFill>
                            <a:schemeClr val="accent6"/>
                          </a:solidFill>
                        </a:rPr>
                        <a:t>消費税</a:t>
                      </a:r>
                      <a:r>
                        <a:rPr kumimoji="1" lang="en-US" altLang="ja-JP" sz="1200" dirty="0">
                          <a:solidFill>
                            <a:schemeClr val="accent6"/>
                          </a:solidFill>
                        </a:rPr>
                        <a:t>10</a:t>
                      </a:r>
                      <a:r>
                        <a:rPr kumimoji="1" lang="ja-JP" altLang="en-US" sz="1200" dirty="0">
                          <a:solidFill>
                            <a:schemeClr val="accent6"/>
                          </a:solidFill>
                        </a:rPr>
                        <a:t>％相当額</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kumimoji="1" lang="ja-JP" altLang="en-US" sz="1200" dirty="0"/>
                        <a:t>契約健診機関</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5932129"/>
                  </a:ext>
                </a:extLst>
              </a:tr>
              <a:tr h="648000">
                <a:tc>
                  <a:txBody>
                    <a:bodyPr/>
                    <a:lstStyle/>
                    <a:p>
                      <a:pPr algn="ctr"/>
                      <a:r>
                        <a:rPr kumimoji="1" lang="en-US" altLang="ja-JP" sz="1200" b="1" dirty="0"/>
                        <a:t>※</a:t>
                      </a:r>
                      <a:r>
                        <a:rPr kumimoji="1" lang="ja-JP" altLang="en-US" sz="1200" b="1" dirty="0"/>
                        <a:t>特定健診</a:t>
                      </a:r>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indent="0" algn="l" defTabSz="742950" rtl="0" eaLnBrk="1" fontAlgn="auto" latinLnBrk="0" hangingPunct="1">
                        <a:lnSpc>
                          <a:spcPct val="100000"/>
                        </a:lnSpc>
                        <a:spcBef>
                          <a:spcPts val="0"/>
                        </a:spcBef>
                        <a:spcAft>
                          <a:spcPts val="0"/>
                        </a:spcAft>
                        <a:buClrTx/>
                        <a:buSzTx/>
                        <a:buFontTx/>
                        <a:buNone/>
                        <a:tabLst/>
                        <a:defRPr/>
                      </a:pPr>
                      <a:r>
                        <a:rPr lang="ja-JP" altLang="en-US" sz="1200" dirty="0"/>
                        <a:t>生活習慣病予防健診・人間ドックに特定健診の検査内容が含まれることから、特定健診単独での実施はしていません　</a:t>
                      </a:r>
                      <a:endParaRPr kumimoji="1" lang="ja-JP" altLang="en-US" sz="1200" dirty="0"/>
                    </a:p>
                  </a:txBody>
                  <a:tcPr marL="36000" marR="36000" marT="0" marB="0" anchor="ctr">
                    <a:lnL w="12700" cmpd="sng">
                      <a:noFill/>
                    </a:lnL>
                    <a:lnR w="12700" cmpd="sng">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sz="1200" dirty="0"/>
                    </a:p>
                  </a:txBody>
                  <a:tcPr/>
                </a:tc>
                <a:tc hMerge="1">
                  <a:txBody>
                    <a:bodyPr/>
                    <a:lstStyle/>
                    <a:p>
                      <a:endParaRPr kumimoji="1" lang="ja-JP" altLang="en-US" sz="1000" dirty="0"/>
                    </a:p>
                  </a:txBody>
                  <a:tcPr/>
                </a:tc>
                <a:extLst>
                  <a:ext uri="{0D108BD9-81ED-4DB2-BD59-A6C34878D82A}">
                    <a16:rowId xmlns:a16="http://schemas.microsoft.com/office/drawing/2014/main" val="2522340217"/>
                  </a:ext>
                </a:extLst>
              </a:tr>
            </a:tbl>
          </a:graphicData>
        </a:graphic>
      </p:graphicFrame>
      <p:sp>
        <p:nvSpPr>
          <p:cNvPr id="11" name="テキスト ボックス 10">
            <a:extLst>
              <a:ext uri="{FF2B5EF4-FFF2-40B4-BE49-F238E27FC236}">
                <a16:creationId xmlns:a16="http://schemas.microsoft.com/office/drawing/2014/main" id="{5497C2AF-6C68-F888-8CE0-7536695C7FF1}"/>
              </a:ext>
            </a:extLst>
          </p:cNvPr>
          <p:cNvSpPr txBox="1"/>
          <p:nvPr/>
        </p:nvSpPr>
        <p:spPr>
          <a:xfrm>
            <a:off x="1827494" y="1700808"/>
            <a:ext cx="2492990" cy="374846"/>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1"/>
                </a:solidFill>
                <a:latin typeface="+mn-ea"/>
                <a:cs typeface="+mj-cs"/>
              </a:defRPr>
            </a:lvl1pPr>
          </a:lstStyle>
          <a:p>
            <a:pPr algn="ctr"/>
            <a:r>
              <a:rPr kumimoji="1" lang="ja-JP" altLang="en-US" dirty="0">
                <a:solidFill>
                  <a:schemeClr val="accent2"/>
                </a:solidFill>
              </a:rPr>
              <a:t>東京機器健康保険組合</a:t>
            </a:r>
          </a:p>
        </p:txBody>
      </p:sp>
      <p:sp>
        <p:nvSpPr>
          <p:cNvPr id="20" name="フリーフォーム: 図形 19">
            <a:extLst>
              <a:ext uri="{FF2B5EF4-FFF2-40B4-BE49-F238E27FC236}">
                <a16:creationId xmlns:a16="http://schemas.microsoft.com/office/drawing/2014/main" id="{FA2C300E-6F98-CA6F-42C8-B7234CC919CD}"/>
              </a:ext>
            </a:extLst>
          </p:cNvPr>
          <p:cNvSpPr/>
          <p:nvPr/>
        </p:nvSpPr>
        <p:spPr>
          <a:xfrm>
            <a:off x="5889496" y="1484784"/>
            <a:ext cx="3528000" cy="144016"/>
          </a:xfrm>
          <a:custGeom>
            <a:avLst/>
            <a:gdLst>
              <a:gd name="connsiteX0" fmla="*/ 115484 w 3528000"/>
              <a:gd name="connsiteY0" fmla="*/ 0 h 144016"/>
              <a:gd name="connsiteX1" fmla="*/ 3414434 w 3528000"/>
              <a:gd name="connsiteY1" fmla="*/ 0 h 144016"/>
              <a:gd name="connsiteX2" fmla="*/ 3528000 w 3528000"/>
              <a:gd name="connsiteY2" fmla="*/ 113566 h 144016"/>
              <a:gd name="connsiteX3" fmla="*/ 3528000 w 3528000"/>
              <a:gd name="connsiteY3" fmla="*/ 144016 h 144016"/>
              <a:gd name="connsiteX4" fmla="*/ 0 w 3528000"/>
              <a:gd name="connsiteY4" fmla="*/ 144016 h 144016"/>
              <a:gd name="connsiteX5" fmla="*/ 0 w 3528000"/>
              <a:gd name="connsiteY5" fmla="*/ 113903 h 144016"/>
              <a:gd name="connsiteX6" fmla="*/ 8707 w 3528000"/>
              <a:gd name="connsiteY6" fmla="*/ 70777 h 144016"/>
              <a:gd name="connsiteX7" fmla="*/ 115484 w 3528000"/>
              <a:gd name="connsiteY7"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8000" h="144016">
                <a:moveTo>
                  <a:pt x="115484" y="0"/>
                </a:moveTo>
                <a:lnTo>
                  <a:pt x="3414434" y="0"/>
                </a:lnTo>
                <a:cubicBezTo>
                  <a:pt x="3477155" y="0"/>
                  <a:pt x="3528000" y="50845"/>
                  <a:pt x="3528000" y="113566"/>
                </a:cubicBezTo>
                <a:lnTo>
                  <a:pt x="3528000" y="144016"/>
                </a:lnTo>
                <a:lnTo>
                  <a:pt x="0" y="144016"/>
                </a:lnTo>
                <a:lnTo>
                  <a:pt x="0" y="113903"/>
                </a:lnTo>
                <a:lnTo>
                  <a:pt x="8707" y="70777"/>
                </a:lnTo>
                <a:cubicBezTo>
                  <a:pt x="26299" y="29184"/>
                  <a:pt x="67483" y="0"/>
                  <a:pt x="115484" y="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7" name="フリーフォーム: 図形 16">
            <a:extLst>
              <a:ext uri="{FF2B5EF4-FFF2-40B4-BE49-F238E27FC236}">
                <a16:creationId xmlns:a16="http://schemas.microsoft.com/office/drawing/2014/main" id="{A035D2B8-D49E-7AC7-48A3-DB8F53F173A6}"/>
              </a:ext>
            </a:extLst>
          </p:cNvPr>
          <p:cNvSpPr/>
          <p:nvPr/>
        </p:nvSpPr>
        <p:spPr>
          <a:xfrm>
            <a:off x="488504" y="1484784"/>
            <a:ext cx="5170170" cy="144016"/>
          </a:xfrm>
          <a:custGeom>
            <a:avLst/>
            <a:gdLst>
              <a:gd name="connsiteX0" fmla="*/ 96854 w 5039714"/>
              <a:gd name="connsiteY0" fmla="*/ 0 h 144016"/>
              <a:gd name="connsiteX1" fmla="*/ 4942860 w 5039714"/>
              <a:gd name="connsiteY1" fmla="*/ 0 h 144016"/>
              <a:gd name="connsiteX2" fmla="*/ 5039714 w 5039714"/>
              <a:gd name="connsiteY2" fmla="*/ 96854 h 144016"/>
              <a:gd name="connsiteX3" fmla="*/ 5039714 w 5039714"/>
              <a:gd name="connsiteY3" fmla="*/ 144016 h 144016"/>
              <a:gd name="connsiteX4" fmla="*/ 0 w 5039714"/>
              <a:gd name="connsiteY4" fmla="*/ 144016 h 144016"/>
              <a:gd name="connsiteX5" fmla="*/ 0 w 5039714"/>
              <a:gd name="connsiteY5" fmla="*/ 96854 h 144016"/>
              <a:gd name="connsiteX6" fmla="*/ 96854 w 5039714"/>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39714" h="144016">
                <a:moveTo>
                  <a:pt x="96854" y="0"/>
                </a:moveTo>
                <a:lnTo>
                  <a:pt x="4942860" y="0"/>
                </a:lnTo>
                <a:cubicBezTo>
                  <a:pt x="4996351" y="0"/>
                  <a:pt x="5039714" y="43363"/>
                  <a:pt x="5039714" y="96854"/>
                </a:cubicBezTo>
                <a:lnTo>
                  <a:pt x="5039714" y="144016"/>
                </a:lnTo>
                <a:lnTo>
                  <a:pt x="0" y="144016"/>
                </a:lnTo>
                <a:lnTo>
                  <a:pt x="0" y="96854"/>
                </a:lnTo>
                <a:cubicBezTo>
                  <a:pt x="0" y="43363"/>
                  <a:pt x="43363" y="0"/>
                  <a:pt x="96854"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cxnSp>
        <p:nvCxnSpPr>
          <p:cNvPr id="22" name="直線コネクタ 21">
            <a:extLst>
              <a:ext uri="{FF2B5EF4-FFF2-40B4-BE49-F238E27FC236}">
                <a16:creationId xmlns:a16="http://schemas.microsoft.com/office/drawing/2014/main" id="{18A73264-B32D-A1CF-CC38-2569EED3828F}"/>
              </a:ext>
            </a:extLst>
          </p:cNvPr>
          <p:cNvCxnSpPr>
            <a:cxnSpLocks/>
          </p:cNvCxnSpPr>
          <p:nvPr/>
        </p:nvCxnSpPr>
        <p:spPr>
          <a:xfrm>
            <a:off x="5528609" y="2996952"/>
            <a:ext cx="504416" cy="0"/>
          </a:xfrm>
          <a:prstGeom prst="line">
            <a:avLst/>
          </a:prstGeom>
          <a:ln w="31750"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A1191A59-91A6-6F9A-13DD-714897D68C0D}"/>
              </a:ext>
            </a:extLst>
          </p:cNvPr>
          <p:cNvCxnSpPr>
            <a:cxnSpLocks/>
          </p:cNvCxnSpPr>
          <p:nvPr/>
        </p:nvCxnSpPr>
        <p:spPr>
          <a:xfrm>
            <a:off x="5528609" y="3645024"/>
            <a:ext cx="504416" cy="0"/>
          </a:xfrm>
          <a:prstGeom prst="line">
            <a:avLst/>
          </a:prstGeom>
          <a:ln w="31750"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37E9F482-EE6D-79D7-9908-E1B16F38C438}"/>
              </a:ext>
            </a:extLst>
          </p:cNvPr>
          <p:cNvCxnSpPr>
            <a:cxnSpLocks/>
          </p:cNvCxnSpPr>
          <p:nvPr/>
        </p:nvCxnSpPr>
        <p:spPr>
          <a:xfrm flipV="1">
            <a:off x="5511097" y="3973707"/>
            <a:ext cx="543801" cy="463405"/>
          </a:xfrm>
          <a:prstGeom prst="line">
            <a:avLst/>
          </a:prstGeom>
          <a:ln w="31750"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63D9C09A-84DD-62D1-EA28-5BE2FCF4A035}"/>
              </a:ext>
            </a:extLst>
          </p:cNvPr>
          <p:cNvCxnSpPr>
            <a:cxnSpLocks/>
          </p:cNvCxnSpPr>
          <p:nvPr/>
        </p:nvCxnSpPr>
        <p:spPr>
          <a:xfrm>
            <a:off x="5528609" y="5085184"/>
            <a:ext cx="504416" cy="0"/>
          </a:xfrm>
          <a:prstGeom prst="line">
            <a:avLst/>
          </a:prstGeom>
          <a:ln w="31750"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C0EF6B0A-6C82-C53A-5C72-9D3C23E39AE0}"/>
              </a:ext>
            </a:extLst>
          </p:cNvPr>
          <p:cNvCxnSpPr>
            <a:cxnSpLocks/>
          </p:cNvCxnSpPr>
          <p:nvPr/>
        </p:nvCxnSpPr>
        <p:spPr>
          <a:xfrm>
            <a:off x="5528609" y="5733256"/>
            <a:ext cx="504416" cy="0"/>
          </a:xfrm>
          <a:prstGeom prst="line">
            <a:avLst/>
          </a:prstGeom>
          <a:ln w="31750"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472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四角形: 角を丸くする 32">
            <a:extLst>
              <a:ext uri="{FF2B5EF4-FFF2-40B4-BE49-F238E27FC236}">
                <a16:creationId xmlns:a16="http://schemas.microsoft.com/office/drawing/2014/main" id="{145A8AC6-7A28-FAFA-33BE-ECE7ADFA2B33}"/>
              </a:ext>
            </a:extLst>
          </p:cNvPr>
          <p:cNvSpPr/>
          <p:nvPr/>
        </p:nvSpPr>
        <p:spPr>
          <a:xfrm>
            <a:off x="488504" y="5445224"/>
            <a:ext cx="8928000" cy="720000"/>
          </a:xfrm>
          <a:prstGeom prst="roundRect">
            <a:avLst>
              <a:gd name="adj" fmla="val 898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四角形: 角を丸くする 31">
            <a:extLst>
              <a:ext uri="{FF2B5EF4-FFF2-40B4-BE49-F238E27FC236}">
                <a16:creationId xmlns:a16="http://schemas.microsoft.com/office/drawing/2014/main" id="{BA2A6E0D-48AF-1E8E-E9DF-8849A03DC398}"/>
              </a:ext>
            </a:extLst>
          </p:cNvPr>
          <p:cNvSpPr/>
          <p:nvPr/>
        </p:nvSpPr>
        <p:spPr>
          <a:xfrm>
            <a:off x="488504" y="4581208"/>
            <a:ext cx="8928000" cy="720000"/>
          </a:xfrm>
          <a:prstGeom prst="roundRect">
            <a:avLst>
              <a:gd name="adj" fmla="val 898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四角形: 角を丸くする 30">
            <a:extLst>
              <a:ext uri="{FF2B5EF4-FFF2-40B4-BE49-F238E27FC236}">
                <a16:creationId xmlns:a16="http://schemas.microsoft.com/office/drawing/2014/main" id="{4A2C23FA-D13E-DD2E-2AA8-1FC775D1A52E}"/>
              </a:ext>
            </a:extLst>
          </p:cNvPr>
          <p:cNvSpPr/>
          <p:nvPr/>
        </p:nvSpPr>
        <p:spPr>
          <a:xfrm>
            <a:off x="488504" y="3717112"/>
            <a:ext cx="8928000" cy="720000"/>
          </a:xfrm>
          <a:prstGeom prst="roundRect">
            <a:avLst>
              <a:gd name="adj" fmla="val 898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四角形: 角を丸くする 29">
            <a:extLst>
              <a:ext uri="{FF2B5EF4-FFF2-40B4-BE49-F238E27FC236}">
                <a16:creationId xmlns:a16="http://schemas.microsoft.com/office/drawing/2014/main" id="{91F4687E-E2FE-6852-FAFE-84CCE571C545}"/>
              </a:ext>
            </a:extLst>
          </p:cNvPr>
          <p:cNvSpPr/>
          <p:nvPr/>
        </p:nvSpPr>
        <p:spPr>
          <a:xfrm>
            <a:off x="488504" y="2853016"/>
            <a:ext cx="8928000" cy="720000"/>
          </a:xfrm>
          <a:prstGeom prst="roundRect">
            <a:avLst>
              <a:gd name="adj" fmla="val 898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434D8F7C-B23F-881A-72ED-AC87F172021C}"/>
              </a:ext>
            </a:extLst>
          </p:cNvPr>
          <p:cNvSpPr/>
          <p:nvPr/>
        </p:nvSpPr>
        <p:spPr>
          <a:xfrm>
            <a:off x="488504" y="1988920"/>
            <a:ext cx="8928000" cy="720000"/>
          </a:xfrm>
          <a:prstGeom prst="roundRect">
            <a:avLst>
              <a:gd name="adj" fmla="val 898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p:cNvSpPr txBox="1">
            <a:spLocks/>
          </p:cNvSpPr>
          <p:nvPr/>
        </p:nvSpPr>
        <p:spPr>
          <a:xfrm>
            <a:off x="488504" y="980728"/>
            <a:ext cx="7249100" cy="369332"/>
          </a:xfrm>
          <a:prstGeom prst="rect">
            <a:avLst/>
          </a:prstGeom>
          <a:noFill/>
        </p:spPr>
        <p:txBody>
          <a:bodyPr wrap="none" rtlCol="0">
            <a:spAutoFit/>
          </a:bodyPr>
          <a:lstStyle>
            <a:defPPr>
              <a:defRPr lang="ja-JP"/>
            </a:defPPr>
            <a:lvl1pPr>
              <a:spcBef>
                <a:spcPct val="0"/>
              </a:spcBef>
              <a:buNone/>
              <a:defRPr>
                <a:latin typeface="+mj-lt"/>
                <a:ea typeface="+mj-ea"/>
                <a:cs typeface="+mj-cs"/>
              </a:defRPr>
            </a:lvl1pPr>
          </a:lstStyle>
          <a:p>
            <a:r>
              <a:rPr lang="ja-JP" altLang="en-US" dirty="0"/>
              <a:t>健康診断以外にも、特定の部位に特化した健診等の補助をしています。</a:t>
            </a:r>
            <a:endParaRPr lang="en-US" altLang="ja-JP" dirty="0"/>
          </a:p>
        </p:txBody>
      </p:sp>
      <p:sp>
        <p:nvSpPr>
          <p:cNvPr id="5" name="タイトル 4">
            <a:extLst>
              <a:ext uri="{FF2B5EF4-FFF2-40B4-BE49-F238E27FC236}">
                <a16:creationId xmlns:a16="http://schemas.microsoft.com/office/drawing/2014/main" id="{0A4BE6F4-1E6D-6EB7-93A8-9B5FB055C5B9}"/>
              </a:ext>
            </a:extLst>
          </p:cNvPr>
          <p:cNvSpPr>
            <a:spLocks noGrp="1"/>
          </p:cNvSpPr>
          <p:nvPr>
            <p:ph type="title"/>
          </p:nvPr>
        </p:nvSpPr>
        <p:spPr>
          <a:xfrm>
            <a:off x="488950" y="1"/>
            <a:ext cx="8928100" cy="692696"/>
          </a:xfrm>
        </p:spPr>
        <p:txBody>
          <a:bodyPr>
            <a:normAutofit/>
          </a:bodyPr>
          <a:lstStyle/>
          <a:p>
            <a:r>
              <a:rPr lang="ja-JP" altLang="en-US" dirty="0"/>
              <a:t>その他の疾病予防事業</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7</a:t>
            </a:fld>
            <a:endParaRPr lang="ja-JP" altLang="en-US"/>
          </a:p>
        </p:txBody>
      </p:sp>
      <p:sp>
        <p:nvSpPr>
          <p:cNvPr id="15" name="タイトル 1"/>
          <p:cNvSpPr txBox="1">
            <a:spLocks/>
          </p:cNvSpPr>
          <p:nvPr/>
        </p:nvSpPr>
        <p:spPr>
          <a:xfrm>
            <a:off x="2648744" y="2492896"/>
            <a:ext cx="6264696" cy="72008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100" dirty="0">
              <a:latin typeface="HG丸ｺﾞｼｯｸM-PRO" panose="020F0600000000000000" pitchFamily="50" charset="-128"/>
              <a:ea typeface="HG丸ｺﾞｼｯｸM-PRO" panose="020F0600000000000000" pitchFamily="50" charset="-128"/>
            </a:endParaRPr>
          </a:p>
        </p:txBody>
      </p:sp>
      <p:sp>
        <p:nvSpPr>
          <p:cNvPr id="9" name="タイトル 1"/>
          <p:cNvSpPr txBox="1">
            <a:spLocks/>
          </p:cNvSpPr>
          <p:nvPr/>
        </p:nvSpPr>
        <p:spPr>
          <a:xfrm>
            <a:off x="781820" y="4135785"/>
            <a:ext cx="8445829" cy="85241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000" b="1" dirty="0">
              <a:latin typeface="HG丸ｺﾞｼｯｸM-PRO" panose="020F0600000000000000" pitchFamily="50" charset="-128"/>
              <a:ea typeface="HG丸ｺﾞｼｯｸM-PRO" panose="020F0600000000000000" pitchFamily="50" charset="-128"/>
            </a:endParaRPr>
          </a:p>
        </p:txBody>
      </p:sp>
      <p:sp>
        <p:nvSpPr>
          <p:cNvPr id="10" name="タイトル 1"/>
          <p:cNvSpPr txBox="1">
            <a:spLocks/>
          </p:cNvSpPr>
          <p:nvPr/>
        </p:nvSpPr>
        <p:spPr>
          <a:xfrm>
            <a:off x="776537" y="5007336"/>
            <a:ext cx="8445829" cy="85241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en-US" altLang="ja-JP" sz="2000" b="1" dirty="0">
              <a:latin typeface="HG丸ｺﾞｼｯｸM-PRO" panose="020F0600000000000000" pitchFamily="50" charset="-128"/>
              <a:ea typeface="HG丸ｺﾞｼｯｸM-PRO" panose="020F0600000000000000" pitchFamily="50" charset="-128"/>
            </a:endParaRPr>
          </a:p>
        </p:txBody>
      </p:sp>
      <p:pic>
        <p:nvPicPr>
          <p:cNvPr id="7" name="グラフィックス 6" descr="注射針 単色塗りつぶし">
            <a:extLst>
              <a:ext uri="{FF2B5EF4-FFF2-40B4-BE49-F238E27FC236}">
                <a16:creationId xmlns:a16="http://schemas.microsoft.com/office/drawing/2014/main" id="{30DC41B6-53EC-4DBE-A0E0-B41C6DC202F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704608" y="5445224"/>
            <a:ext cx="720000" cy="720000"/>
          </a:xfrm>
          <a:prstGeom prst="rect">
            <a:avLst/>
          </a:prstGeom>
        </p:spPr>
      </p:pic>
      <p:pic>
        <p:nvPicPr>
          <p:cNvPr id="13" name="グラフィックス 12" descr="歯科医療 単色塗りつぶし">
            <a:extLst>
              <a:ext uri="{FF2B5EF4-FFF2-40B4-BE49-F238E27FC236}">
                <a16:creationId xmlns:a16="http://schemas.microsoft.com/office/drawing/2014/main" id="{7BE1FE07-0C78-C68F-DBA5-A6D9306BB429}"/>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704608" y="4581128"/>
            <a:ext cx="720000" cy="720000"/>
          </a:xfrm>
          <a:prstGeom prst="rect">
            <a:avLst/>
          </a:prstGeom>
        </p:spPr>
      </p:pic>
      <p:pic>
        <p:nvPicPr>
          <p:cNvPr id="29" name="グラフィックス 28" descr="がい骨 単色塗りつぶし">
            <a:extLst>
              <a:ext uri="{FF2B5EF4-FFF2-40B4-BE49-F238E27FC236}">
                <a16:creationId xmlns:a16="http://schemas.microsoft.com/office/drawing/2014/main" id="{F2A80338-50AF-B0BD-ACD9-A30E645305F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l="25008" t="35004" r="24992" b="24996"/>
          <a:stretch>
            <a:fillRect/>
          </a:stretch>
        </p:blipFill>
        <p:spPr>
          <a:xfrm>
            <a:off x="704608" y="3789040"/>
            <a:ext cx="720000" cy="576000"/>
          </a:xfrm>
          <a:custGeom>
            <a:avLst/>
            <a:gdLst>
              <a:gd name="connsiteX0" fmla="*/ 0 w 720000"/>
              <a:gd name="connsiteY0" fmla="*/ 0 h 576000"/>
              <a:gd name="connsiteX1" fmla="*/ 720000 w 720000"/>
              <a:gd name="connsiteY1" fmla="*/ 0 h 576000"/>
              <a:gd name="connsiteX2" fmla="*/ 720000 w 720000"/>
              <a:gd name="connsiteY2" fmla="*/ 576000 h 576000"/>
              <a:gd name="connsiteX3" fmla="*/ 0 w 720000"/>
              <a:gd name="connsiteY3" fmla="*/ 576000 h 576000"/>
            </a:gdLst>
            <a:ahLst/>
            <a:cxnLst>
              <a:cxn ang="0">
                <a:pos x="connsiteX0" y="connsiteY0"/>
              </a:cxn>
              <a:cxn ang="0">
                <a:pos x="connsiteX1" y="connsiteY1"/>
              </a:cxn>
              <a:cxn ang="0">
                <a:pos x="connsiteX2" y="connsiteY2"/>
              </a:cxn>
              <a:cxn ang="0">
                <a:pos x="connsiteX3" y="connsiteY3"/>
              </a:cxn>
            </a:cxnLst>
            <a:rect l="l" t="t" r="r" b="b"/>
            <a:pathLst>
              <a:path w="720000" h="576000">
                <a:moveTo>
                  <a:pt x="0" y="0"/>
                </a:moveTo>
                <a:lnTo>
                  <a:pt x="720000" y="0"/>
                </a:lnTo>
                <a:lnTo>
                  <a:pt x="720000" y="576000"/>
                </a:lnTo>
                <a:lnTo>
                  <a:pt x="0" y="576000"/>
                </a:lnTo>
                <a:close/>
              </a:path>
            </a:pathLst>
          </a:custGeom>
        </p:spPr>
      </p:pic>
      <p:pic>
        <p:nvPicPr>
          <p:cNvPr id="20" name="グラフィックス 19" descr="肺 単色塗りつぶし">
            <a:extLst>
              <a:ext uri="{FF2B5EF4-FFF2-40B4-BE49-F238E27FC236}">
                <a16:creationId xmlns:a16="http://schemas.microsoft.com/office/drawing/2014/main" id="{11A633A7-561C-F479-8C5A-9B917BC27EA5}"/>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704608" y="2852936"/>
            <a:ext cx="720000" cy="720000"/>
          </a:xfrm>
          <a:prstGeom prst="rect">
            <a:avLst/>
          </a:prstGeom>
        </p:spPr>
      </p:pic>
      <p:pic>
        <p:nvPicPr>
          <p:cNvPr id="22" name="グラフィックス 21" descr="頭の中の脳 単色塗りつぶし">
            <a:extLst>
              <a:ext uri="{FF2B5EF4-FFF2-40B4-BE49-F238E27FC236}">
                <a16:creationId xmlns:a16="http://schemas.microsoft.com/office/drawing/2014/main" id="{ADB678F3-1D42-4A4F-E82D-D51E787AAAF9}"/>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704608" y="1988840"/>
            <a:ext cx="720000" cy="720000"/>
          </a:xfrm>
          <a:prstGeom prst="rect">
            <a:avLst/>
          </a:prstGeom>
        </p:spPr>
      </p:pic>
      <p:sp>
        <p:nvSpPr>
          <p:cNvPr id="44" name="フリーフォーム: 図形 43">
            <a:extLst>
              <a:ext uri="{FF2B5EF4-FFF2-40B4-BE49-F238E27FC236}">
                <a16:creationId xmlns:a16="http://schemas.microsoft.com/office/drawing/2014/main" id="{A8BDF11E-50E6-9F09-F9DE-8D91DA90326A}"/>
              </a:ext>
            </a:extLst>
          </p:cNvPr>
          <p:cNvSpPr/>
          <p:nvPr/>
        </p:nvSpPr>
        <p:spPr>
          <a:xfrm>
            <a:off x="488504" y="1988840"/>
            <a:ext cx="144016" cy="720000"/>
          </a:xfrm>
          <a:custGeom>
            <a:avLst/>
            <a:gdLst>
              <a:gd name="connsiteX0" fmla="*/ 64663 w 144016"/>
              <a:gd name="connsiteY0" fmla="*/ 0 h 720000"/>
              <a:gd name="connsiteX1" fmla="*/ 144016 w 144016"/>
              <a:gd name="connsiteY1" fmla="*/ 0 h 720000"/>
              <a:gd name="connsiteX2" fmla="*/ 144016 w 144016"/>
              <a:gd name="connsiteY2" fmla="*/ 720000 h 720000"/>
              <a:gd name="connsiteX3" fmla="*/ 64663 w 144016"/>
              <a:gd name="connsiteY3" fmla="*/ 720000 h 720000"/>
              <a:gd name="connsiteX4" fmla="*/ 0 w 144016"/>
              <a:gd name="connsiteY4" fmla="*/ 655337 h 720000"/>
              <a:gd name="connsiteX5" fmla="*/ 0 w 144016"/>
              <a:gd name="connsiteY5" fmla="*/ 64663 h 720000"/>
              <a:gd name="connsiteX6" fmla="*/ 64663 w 144016"/>
              <a:gd name="connsiteY6" fmla="*/ 0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720000">
                <a:moveTo>
                  <a:pt x="64663" y="0"/>
                </a:moveTo>
                <a:lnTo>
                  <a:pt x="144016" y="0"/>
                </a:lnTo>
                <a:lnTo>
                  <a:pt x="144016" y="720000"/>
                </a:lnTo>
                <a:lnTo>
                  <a:pt x="64663" y="720000"/>
                </a:lnTo>
                <a:cubicBezTo>
                  <a:pt x="28951" y="720000"/>
                  <a:pt x="0" y="691049"/>
                  <a:pt x="0" y="655337"/>
                </a:cubicBezTo>
                <a:lnTo>
                  <a:pt x="0" y="64663"/>
                </a:lnTo>
                <a:cubicBezTo>
                  <a:pt x="0" y="28951"/>
                  <a:pt x="28951" y="0"/>
                  <a:pt x="64663"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46" name="フリーフォーム: 図形 45">
            <a:extLst>
              <a:ext uri="{FF2B5EF4-FFF2-40B4-BE49-F238E27FC236}">
                <a16:creationId xmlns:a16="http://schemas.microsoft.com/office/drawing/2014/main" id="{3ACD5A09-66FA-A97E-4E88-49FE4A189989}"/>
              </a:ext>
            </a:extLst>
          </p:cNvPr>
          <p:cNvSpPr/>
          <p:nvPr/>
        </p:nvSpPr>
        <p:spPr>
          <a:xfrm>
            <a:off x="488504" y="2852936"/>
            <a:ext cx="144016" cy="720000"/>
          </a:xfrm>
          <a:custGeom>
            <a:avLst/>
            <a:gdLst>
              <a:gd name="connsiteX0" fmla="*/ 64663 w 144016"/>
              <a:gd name="connsiteY0" fmla="*/ 0 h 720000"/>
              <a:gd name="connsiteX1" fmla="*/ 144016 w 144016"/>
              <a:gd name="connsiteY1" fmla="*/ 0 h 720000"/>
              <a:gd name="connsiteX2" fmla="*/ 144016 w 144016"/>
              <a:gd name="connsiteY2" fmla="*/ 720000 h 720000"/>
              <a:gd name="connsiteX3" fmla="*/ 64663 w 144016"/>
              <a:gd name="connsiteY3" fmla="*/ 720000 h 720000"/>
              <a:gd name="connsiteX4" fmla="*/ 0 w 144016"/>
              <a:gd name="connsiteY4" fmla="*/ 655337 h 720000"/>
              <a:gd name="connsiteX5" fmla="*/ 0 w 144016"/>
              <a:gd name="connsiteY5" fmla="*/ 64663 h 720000"/>
              <a:gd name="connsiteX6" fmla="*/ 64663 w 144016"/>
              <a:gd name="connsiteY6" fmla="*/ 0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720000">
                <a:moveTo>
                  <a:pt x="64663" y="0"/>
                </a:moveTo>
                <a:lnTo>
                  <a:pt x="144016" y="0"/>
                </a:lnTo>
                <a:lnTo>
                  <a:pt x="144016" y="720000"/>
                </a:lnTo>
                <a:lnTo>
                  <a:pt x="64663" y="720000"/>
                </a:lnTo>
                <a:cubicBezTo>
                  <a:pt x="28951" y="720000"/>
                  <a:pt x="0" y="691049"/>
                  <a:pt x="0" y="655337"/>
                </a:cubicBezTo>
                <a:lnTo>
                  <a:pt x="0" y="64663"/>
                </a:lnTo>
                <a:cubicBezTo>
                  <a:pt x="0" y="28951"/>
                  <a:pt x="28951" y="0"/>
                  <a:pt x="64663" y="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48" name="フリーフォーム: 図形 47">
            <a:extLst>
              <a:ext uri="{FF2B5EF4-FFF2-40B4-BE49-F238E27FC236}">
                <a16:creationId xmlns:a16="http://schemas.microsoft.com/office/drawing/2014/main" id="{2110B0DB-C0F9-DC6A-0628-89C4A491E10C}"/>
              </a:ext>
            </a:extLst>
          </p:cNvPr>
          <p:cNvSpPr/>
          <p:nvPr/>
        </p:nvSpPr>
        <p:spPr>
          <a:xfrm>
            <a:off x="488504" y="4581128"/>
            <a:ext cx="144016" cy="720000"/>
          </a:xfrm>
          <a:custGeom>
            <a:avLst/>
            <a:gdLst>
              <a:gd name="connsiteX0" fmla="*/ 64663 w 144016"/>
              <a:gd name="connsiteY0" fmla="*/ 0 h 720000"/>
              <a:gd name="connsiteX1" fmla="*/ 144016 w 144016"/>
              <a:gd name="connsiteY1" fmla="*/ 0 h 720000"/>
              <a:gd name="connsiteX2" fmla="*/ 144016 w 144016"/>
              <a:gd name="connsiteY2" fmla="*/ 720000 h 720000"/>
              <a:gd name="connsiteX3" fmla="*/ 64663 w 144016"/>
              <a:gd name="connsiteY3" fmla="*/ 720000 h 720000"/>
              <a:gd name="connsiteX4" fmla="*/ 0 w 144016"/>
              <a:gd name="connsiteY4" fmla="*/ 655337 h 720000"/>
              <a:gd name="connsiteX5" fmla="*/ 0 w 144016"/>
              <a:gd name="connsiteY5" fmla="*/ 64663 h 720000"/>
              <a:gd name="connsiteX6" fmla="*/ 64663 w 144016"/>
              <a:gd name="connsiteY6" fmla="*/ 0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720000">
                <a:moveTo>
                  <a:pt x="64663" y="0"/>
                </a:moveTo>
                <a:lnTo>
                  <a:pt x="144016" y="0"/>
                </a:lnTo>
                <a:lnTo>
                  <a:pt x="144016" y="720000"/>
                </a:lnTo>
                <a:lnTo>
                  <a:pt x="64663" y="720000"/>
                </a:lnTo>
                <a:cubicBezTo>
                  <a:pt x="28951" y="720000"/>
                  <a:pt x="0" y="691049"/>
                  <a:pt x="0" y="655337"/>
                </a:cubicBezTo>
                <a:lnTo>
                  <a:pt x="0" y="64663"/>
                </a:lnTo>
                <a:cubicBezTo>
                  <a:pt x="0" y="28951"/>
                  <a:pt x="28951" y="0"/>
                  <a:pt x="64663"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47" name="フリーフォーム: 図形 46">
            <a:extLst>
              <a:ext uri="{FF2B5EF4-FFF2-40B4-BE49-F238E27FC236}">
                <a16:creationId xmlns:a16="http://schemas.microsoft.com/office/drawing/2014/main" id="{C3CA0D3D-0674-E868-D4F1-A773F0CEE0DD}"/>
              </a:ext>
            </a:extLst>
          </p:cNvPr>
          <p:cNvSpPr/>
          <p:nvPr/>
        </p:nvSpPr>
        <p:spPr>
          <a:xfrm>
            <a:off x="488504" y="3717032"/>
            <a:ext cx="144016" cy="720000"/>
          </a:xfrm>
          <a:custGeom>
            <a:avLst/>
            <a:gdLst>
              <a:gd name="connsiteX0" fmla="*/ 64663 w 144016"/>
              <a:gd name="connsiteY0" fmla="*/ 0 h 720000"/>
              <a:gd name="connsiteX1" fmla="*/ 144016 w 144016"/>
              <a:gd name="connsiteY1" fmla="*/ 0 h 720000"/>
              <a:gd name="connsiteX2" fmla="*/ 144016 w 144016"/>
              <a:gd name="connsiteY2" fmla="*/ 720000 h 720000"/>
              <a:gd name="connsiteX3" fmla="*/ 64663 w 144016"/>
              <a:gd name="connsiteY3" fmla="*/ 720000 h 720000"/>
              <a:gd name="connsiteX4" fmla="*/ 0 w 144016"/>
              <a:gd name="connsiteY4" fmla="*/ 655337 h 720000"/>
              <a:gd name="connsiteX5" fmla="*/ 0 w 144016"/>
              <a:gd name="connsiteY5" fmla="*/ 64663 h 720000"/>
              <a:gd name="connsiteX6" fmla="*/ 64663 w 144016"/>
              <a:gd name="connsiteY6" fmla="*/ 0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720000">
                <a:moveTo>
                  <a:pt x="64663" y="0"/>
                </a:moveTo>
                <a:lnTo>
                  <a:pt x="144016" y="0"/>
                </a:lnTo>
                <a:lnTo>
                  <a:pt x="144016" y="720000"/>
                </a:lnTo>
                <a:lnTo>
                  <a:pt x="64663" y="720000"/>
                </a:lnTo>
                <a:cubicBezTo>
                  <a:pt x="28951" y="720000"/>
                  <a:pt x="0" y="691049"/>
                  <a:pt x="0" y="655337"/>
                </a:cubicBezTo>
                <a:lnTo>
                  <a:pt x="0" y="64663"/>
                </a:lnTo>
                <a:cubicBezTo>
                  <a:pt x="0" y="28951"/>
                  <a:pt x="28951" y="0"/>
                  <a:pt x="64663"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49" name="フリーフォーム: 図形 48">
            <a:extLst>
              <a:ext uri="{FF2B5EF4-FFF2-40B4-BE49-F238E27FC236}">
                <a16:creationId xmlns:a16="http://schemas.microsoft.com/office/drawing/2014/main" id="{02855267-8141-47F5-3668-763777146C82}"/>
              </a:ext>
            </a:extLst>
          </p:cNvPr>
          <p:cNvSpPr/>
          <p:nvPr/>
        </p:nvSpPr>
        <p:spPr>
          <a:xfrm>
            <a:off x="488504" y="5445144"/>
            <a:ext cx="144016" cy="720000"/>
          </a:xfrm>
          <a:custGeom>
            <a:avLst/>
            <a:gdLst>
              <a:gd name="connsiteX0" fmla="*/ 64663 w 144016"/>
              <a:gd name="connsiteY0" fmla="*/ 0 h 720000"/>
              <a:gd name="connsiteX1" fmla="*/ 144016 w 144016"/>
              <a:gd name="connsiteY1" fmla="*/ 0 h 720000"/>
              <a:gd name="connsiteX2" fmla="*/ 144016 w 144016"/>
              <a:gd name="connsiteY2" fmla="*/ 720000 h 720000"/>
              <a:gd name="connsiteX3" fmla="*/ 64663 w 144016"/>
              <a:gd name="connsiteY3" fmla="*/ 720000 h 720000"/>
              <a:gd name="connsiteX4" fmla="*/ 0 w 144016"/>
              <a:gd name="connsiteY4" fmla="*/ 655337 h 720000"/>
              <a:gd name="connsiteX5" fmla="*/ 0 w 144016"/>
              <a:gd name="connsiteY5" fmla="*/ 64663 h 720000"/>
              <a:gd name="connsiteX6" fmla="*/ 64663 w 144016"/>
              <a:gd name="connsiteY6" fmla="*/ 0 h 7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016" h="720000">
                <a:moveTo>
                  <a:pt x="64663" y="0"/>
                </a:moveTo>
                <a:lnTo>
                  <a:pt x="144016" y="0"/>
                </a:lnTo>
                <a:lnTo>
                  <a:pt x="144016" y="720000"/>
                </a:lnTo>
                <a:lnTo>
                  <a:pt x="64663" y="720000"/>
                </a:lnTo>
                <a:cubicBezTo>
                  <a:pt x="28951" y="720000"/>
                  <a:pt x="0" y="691049"/>
                  <a:pt x="0" y="655337"/>
                </a:cubicBezTo>
                <a:lnTo>
                  <a:pt x="0" y="64663"/>
                </a:lnTo>
                <a:cubicBezTo>
                  <a:pt x="0" y="28951"/>
                  <a:pt x="28951" y="0"/>
                  <a:pt x="64663"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56" name="テキスト ボックス 55">
            <a:extLst>
              <a:ext uri="{FF2B5EF4-FFF2-40B4-BE49-F238E27FC236}">
                <a16:creationId xmlns:a16="http://schemas.microsoft.com/office/drawing/2014/main" id="{86C08440-0C13-D1DD-83E0-D0D82F25A766}"/>
              </a:ext>
            </a:extLst>
          </p:cNvPr>
          <p:cNvSpPr txBox="1"/>
          <p:nvPr/>
        </p:nvSpPr>
        <p:spPr>
          <a:xfrm>
            <a:off x="1568624" y="5445224"/>
            <a:ext cx="1584176" cy="720000"/>
          </a:xfrm>
          <a:prstGeom prst="rect">
            <a:avLst/>
          </a:prstGeom>
          <a:noFill/>
        </p:spPr>
        <p:txBody>
          <a:bodyPr wrap="none" anchor="ctr" anchorCtr="0">
            <a:noAutofit/>
          </a:bodyPr>
          <a:lstStyle/>
          <a:p>
            <a:r>
              <a:rPr kumimoji="1" lang="ja-JP" altLang="en-US" sz="1600" b="1" dirty="0">
                <a:solidFill>
                  <a:schemeClr val="accent2"/>
                </a:solidFill>
              </a:rPr>
              <a:t>インフルエンザ</a:t>
            </a:r>
            <a:endParaRPr kumimoji="1" lang="en-US" altLang="ja-JP" sz="1600" b="1" dirty="0">
              <a:solidFill>
                <a:schemeClr val="accent2"/>
              </a:solidFill>
            </a:endParaRPr>
          </a:p>
          <a:p>
            <a:r>
              <a:rPr kumimoji="1" lang="ja-JP" altLang="en-US" sz="1600" b="1" dirty="0">
                <a:solidFill>
                  <a:schemeClr val="accent2"/>
                </a:solidFill>
              </a:rPr>
              <a:t>予防接種</a:t>
            </a:r>
            <a:endParaRPr kumimoji="1" lang="en-US" altLang="ja-JP" sz="1600" b="1" dirty="0">
              <a:solidFill>
                <a:schemeClr val="accent2"/>
              </a:solidFill>
            </a:endParaRPr>
          </a:p>
        </p:txBody>
      </p:sp>
      <p:sp>
        <p:nvSpPr>
          <p:cNvPr id="57" name="テキスト ボックス 56">
            <a:extLst>
              <a:ext uri="{FF2B5EF4-FFF2-40B4-BE49-F238E27FC236}">
                <a16:creationId xmlns:a16="http://schemas.microsoft.com/office/drawing/2014/main" id="{F51734E1-2DC5-460F-E839-38CFD71DBB3A}"/>
              </a:ext>
            </a:extLst>
          </p:cNvPr>
          <p:cNvSpPr txBox="1"/>
          <p:nvPr/>
        </p:nvSpPr>
        <p:spPr>
          <a:xfrm>
            <a:off x="1568624" y="4581128"/>
            <a:ext cx="1584176" cy="720000"/>
          </a:xfrm>
          <a:prstGeom prst="rect">
            <a:avLst/>
          </a:prstGeom>
          <a:noFill/>
        </p:spPr>
        <p:txBody>
          <a:bodyPr wrap="none" anchor="ctr" anchorCtr="0">
            <a:noAutofit/>
          </a:bodyPr>
          <a:lstStyle/>
          <a:p>
            <a:r>
              <a:rPr kumimoji="1" lang="ja-JP" altLang="en-US" sz="1600" b="1" dirty="0">
                <a:solidFill>
                  <a:schemeClr val="accent5"/>
                </a:solidFill>
              </a:rPr>
              <a:t>口腔健診</a:t>
            </a:r>
            <a:endParaRPr kumimoji="1" lang="en-US" altLang="ja-JP" sz="1600" b="1" dirty="0">
              <a:solidFill>
                <a:schemeClr val="accent5"/>
              </a:solidFill>
            </a:endParaRPr>
          </a:p>
        </p:txBody>
      </p:sp>
      <p:sp>
        <p:nvSpPr>
          <p:cNvPr id="58" name="テキスト ボックス 57">
            <a:extLst>
              <a:ext uri="{FF2B5EF4-FFF2-40B4-BE49-F238E27FC236}">
                <a16:creationId xmlns:a16="http://schemas.microsoft.com/office/drawing/2014/main" id="{AED4C410-2F4E-D87B-0675-0BE7AB6B921A}"/>
              </a:ext>
            </a:extLst>
          </p:cNvPr>
          <p:cNvSpPr txBox="1"/>
          <p:nvPr/>
        </p:nvSpPr>
        <p:spPr>
          <a:xfrm>
            <a:off x="1568624" y="3717032"/>
            <a:ext cx="1584176" cy="720000"/>
          </a:xfrm>
          <a:prstGeom prst="rect">
            <a:avLst/>
          </a:prstGeom>
          <a:noFill/>
        </p:spPr>
        <p:txBody>
          <a:bodyPr wrap="none" anchor="ctr" anchorCtr="0">
            <a:noAutofit/>
          </a:bodyPr>
          <a:lstStyle/>
          <a:p>
            <a:r>
              <a:rPr kumimoji="1" lang="ja-JP" altLang="en-US" sz="1600" b="1" dirty="0">
                <a:solidFill>
                  <a:schemeClr val="accent4"/>
                </a:solidFill>
              </a:rPr>
              <a:t>レディース</a:t>
            </a:r>
            <a:endParaRPr kumimoji="1" lang="en-US" altLang="ja-JP" sz="1600" b="1" dirty="0">
              <a:solidFill>
                <a:schemeClr val="accent4"/>
              </a:solidFill>
            </a:endParaRPr>
          </a:p>
          <a:p>
            <a:r>
              <a:rPr kumimoji="1" lang="ja-JP" altLang="en-US" sz="1400" b="1" dirty="0">
                <a:solidFill>
                  <a:schemeClr val="accent4"/>
                </a:solidFill>
              </a:rPr>
              <a:t>（子宮・卵巣）</a:t>
            </a:r>
            <a:r>
              <a:rPr kumimoji="1" lang="en-US" altLang="ja-JP" sz="1600" b="1" dirty="0">
                <a:solidFill>
                  <a:schemeClr val="accent4"/>
                </a:solidFill>
              </a:rPr>
              <a:t>MRI</a:t>
            </a:r>
          </a:p>
        </p:txBody>
      </p:sp>
      <p:sp>
        <p:nvSpPr>
          <p:cNvPr id="59" name="テキスト ボックス 58">
            <a:extLst>
              <a:ext uri="{FF2B5EF4-FFF2-40B4-BE49-F238E27FC236}">
                <a16:creationId xmlns:a16="http://schemas.microsoft.com/office/drawing/2014/main" id="{C1D76C6E-280C-50D5-748F-74B9EE5BBBDC}"/>
              </a:ext>
            </a:extLst>
          </p:cNvPr>
          <p:cNvSpPr txBox="1"/>
          <p:nvPr/>
        </p:nvSpPr>
        <p:spPr>
          <a:xfrm>
            <a:off x="1568624" y="2852936"/>
            <a:ext cx="1584176" cy="720000"/>
          </a:xfrm>
          <a:prstGeom prst="rect">
            <a:avLst/>
          </a:prstGeom>
          <a:noFill/>
        </p:spPr>
        <p:txBody>
          <a:bodyPr wrap="none" anchor="ctr" anchorCtr="0">
            <a:noAutofit/>
          </a:bodyPr>
          <a:lstStyle/>
          <a:p>
            <a:r>
              <a:rPr kumimoji="1" lang="ja-JP" altLang="en-US" sz="1600" b="1" dirty="0">
                <a:solidFill>
                  <a:schemeClr val="accent3"/>
                </a:solidFill>
              </a:rPr>
              <a:t>肺</a:t>
            </a:r>
            <a:r>
              <a:rPr kumimoji="1" lang="en-US" altLang="ja-JP" sz="1600" b="1" dirty="0">
                <a:solidFill>
                  <a:schemeClr val="accent3"/>
                </a:solidFill>
              </a:rPr>
              <a:t>CT</a:t>
            </a:r>
            <a:endParaRPr kumimoji="1" lang="ja-JP" altLang="en-US" sz="1600" b="1" dirty="0">
              <a:solidFill>
                <a:schemeClr val="accent3"/>
              </a:solidFill>
            </a:endParaRPr>
          </a:p>
        </p:txBody>
      </p:sp>
      <p:sp>
        <p:nvSpPr>
          <p:cNvPr id="60" name="テキスト ボックス 59">
            <a:extLst>
              <a:ext uri="{FF2B5EF4-FFF2-40B4-BE49-F238E27FC236}">
                <a16:creationId xmlns:a16="http://schemas.microsoft.com/office/drawing/2014/main" id="{5B2C89AD-A6D9-4D56-000D-25E50F48C82A}"/>
              </a:ext>
            </a:extLst>
          </p:cNvPr>
          <p:cNvSpPr txBox="1"/>
          <p:nvPr/>
        </p:nvSpPr>
        <p:spPr>
          <a:xfrm>
            <a:off x="1568624" y="1988840"/>
            <a:ext cx="1584176" cy="720000"/>
          </a:xfrm>
          <a:prstGeom prst="rect">
            <a:avLst/>
          </a:prstGeom>
          <a:noFill/>
        </p:spPr>
        <p:txBody>
          <a:bodyPr wrap="none" anchor="ctr" anchorCtr="0">
            <a:noAutofit/>
          </a:bodyPr>
          <a:lstStyle/>
          <a:p>
            <a:r>
              <a:rPr kumimoji="1" lang="ja-JP" altLang="en-US" sz="1600" b="1" dirty="0">
                <a:solidFill>
                  <a:schemeClr val="accent1"/>
                </a:solidFill>
              </a:rPr>
              <a:t>脳</a:t>
            </a:r>
            <a:r>
              <a:rPr kumimoji="1" lang="en-US" altLang="ja-JP" sz="1600" b="1" dirty="0">
                <a:solidFill>
                  <a:schemeClr val="accent1"/>
                </a:solidFill>
              </a:rPr>
              <a:t>MRI</a:t>
            </a:r>
            <a:endParaRPr kumimoji="1" lang="ja-JP" altLang="en-US" sz="1600" b="1" dirty="0">
              <a:solidFill>
                <a:schemeClr val="accent1"/>
              </a:solidFill>
            </a:endParaRPr>
          </a:p>
        </p:txBody>
      </p:sp>
      <p:grpSp>
        <p:nvGrpSpPr>
          <p:cNvPr id="50" name="グループ化 49">
            <a:extLst>
              <a:ext uri="{FF2B5EF4-FFF2-40B4-BE49-F238E27FC236}">
                <a16:creationId xmlns:a16="http://schemas.microsoft.com/office/drawing/2014/main" id="{EDD477C8-5148-C290-4DA1-964BEA89E113}"/>
              </a:ext>
            </a:extLst>
          </p:cNvPr>
          <p:cNvGrpSpPr/>
          <p:nvPr/>
        </p:nvGrpSpPr>
        <p:grpSpPr>
          <a:xfrm>
            <a:off x="3152800" y="1556839"/>
            <a:ext cx="1800200" cy="4751885"/>
            <a:chOff x="488504" y="2708967"/>
            <a:chExt cx="1800200" cy="4751885"/>
          </a:xfrm>
        </p:grpSpPr>
        <p:sp>
          <p:nvSpPr>
            <p:cNvPr id="51" name="四角形: 角を丸くする 50">
              <a:extLst>
                <a:ext uri="{FF2B5EF4-FFF2-40B4-BE49-F238E27FC236}">
                  <a16:creationId xmlns:a16="http://schemas.microsoft.com/office/drawing/2014/main" id="{0D475AF9-C188-DD11-7113-E8EE9FD02793}"/>
                </a:ext>
              </a:extLst>
            </p:cNvPr>
            <p:cNvSpPr/>
            <p:nvPr/>
          </p:nvSpPr>
          <p:spPr>
            <a:xfrm>
              <a:off x="488504" y="2708967"/>
              <a:ext cx="1800200" cy="4751885"/>
            </a:xfrm>
            <a:prstGeom prst="roundRect">
              <a:avLst>
                <a:gd name="adj" fmla="val 4573"/>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C84EEF41-F67E-F518-8F8F-2F797C9CA1B3}"/>
                </a:ext>
              </a:extLst>
            </p:cNvPr>
            <p:cNvSpPr txBox="1"/>
            <p:nvPr/>
          </p:nvSpPr>
          <p:spPr>
            <a:xfrm>
              <a:off x="488504" y="2708967"/>
              <a:ext cx="1800000" cy="432000"/>
            </a:xfrm>
            <a:prstGeom prst="rect">
              <a:avLst/>
            </a:prstGeom>
            <a:solidFill>
              <a:srgbClr val="92D050"/>
            </a:solidFill>
          </p:spPr>
          <p:txBody>
            <a:bodyPr wrap="none" anchor="ctr" anchorCtr="0">
              <a:noAutofit/>
            </a:bodyPr>
            <a:lstStyle/>
            <a:p>
              <a:pPr algn="ctr"/>
              <a:r>
                <a:rPr kumimoji="1" lang="ja-JP" altLang="en-US" sz="1400" dirty="0"/>
                <a:t>対象者</a:t>
              </a:r>
            </a:p>
          </p:txBody>
        </p:sp>
        <p:sp>
          <p:nvSpPr>
            <p:cNvPr id="54" name="テキスト ボックス 53">
              <a:extLst>
                <a:ext uri="{FF2B5EF4-FFF2-40B4-BE49-F238E27FC236}">
                  <a16:creationId xmlns:a16="http://schemas.microsoft.com/office/drawing/2014/main" id="{37C51E2B-79E8-047E-26D7-6278E173CCA5}"/>
                </a:ext>
              </a:extLst>
            </p:cNvPr>
            <p:cNvSpPr txBox="1"/>
            <p:nvPr/>
          </p:nvSpPr>
          <p:spPr>
            <a:xfrm>
              <a:off x="488504" y="3140968"/>
              <a:ext cx="1800000" cy="720000"/>
            </a:xfrm>
            <a:prstGeom prst="rect">
              <a:avLst/>
            </a:prstGeom>
            <a:noFill/>
          </p:spPr>
          <p:txBody>
            <a:bodyPr wrap="none" anchor="ctr" anchorCtr="0">
              <a:noAutofit/>
            </a:bodyPr>
            <a:lstStyle/>
            <a:p>
              <a:pPr algn="ctr"/>
              <a:r>
                <a:rPr kumimoji="1" lang="en-US" altLang="ja-JP" sz="1400" dirty="0"/>
                <a:t>40</a:t>
              </a:r>
              <a:r>
                <a:rPr kumimoji="1" lang="ja-JP" altLang="en-US" sz="1400" dirty="0"/>
                <a:t>歳以上の</a:t>
              </a:r>
              <a:endParaRPr kumimoji="1" lang="en-US" altLang="ja-JP" sz="1400" dirty="0"/>
            </a:p>
            <a:p>
              <a:pPr algn="ctr"/>
              <a:r>
                <a:rPr kumimoji="1" lang="ja-JP" altLang="en-US" sz="1400" dirty="0"/>
                <a:t>被保険者・被扶養者</a:t>
              </a:r>
              <a:endParaRPr kumimoji="1" lang="en-US" altLang="ja-JP" sz="1400" dirty="0"/>
            </a:p>
          </p:txBody>
        </p:sp>
        <p:sp>
          <p:nvSpPr>
            <p:cNvPr id="55" name="テキスト ボックス 54">
              <a:extLst>
                <a:ext uri="{FF2B5EF4-FFF2-40B4-BE49-F238E27FC236}">
                  <a16:creationId xmlns:a16="http://schemas.microsoft.com/office/drawing/2014/main" id="{949A040E-04DB-73A8-1B6D-D9D7406FBD34}"/>
                </a:ext>
              </a:extLst>
            </p:cNvPr>
            <p:cNvSpPr txBox="1"/>
            <p:nvPr/>
          </p:nvSpPr>
          <p:spPr>
            <a:xfrm>
              <a:off x="488504" y="4005064"/>
              <a:ext cx="1800000" cy="720000"/>
            </a:xfrm>
            <a:prstGeom prst="rect">
              <a:avLst/>
            </a:prstGeom>
            <a:noFill/>
          </p:spPr>
          <p:txBody>
            <a:bodyPr wrap="none" anchor="ctr" anchorCtr="0">
              <a:noAutofit/>
            </a:bodyPr>
            <a:lstStyle/>
            <a:p>
              <a:pPr algn="ctr"/>
              <a:r>
                <a:rPr kumimoji="1" lang="en-US" altLang="ja-JP" sz="1400" dirty="0"/>
                <a:t>40</a:t>
              </a:r>
              <a:r>
                <a:rPr kumimoji="1" lang="ja-JP" altLang="en-US" sz="1400" dirty="0"/>
                <a:t>歳以上の</a:t>
              </a:r>
              <a:endParaRPr kumimoji="1" lang="en-US" altLang="ja-JP" sz="1400" dirty="0"/>
            </a:p>
            <a:p>
              <a:pPr algn="ctr"/>
              <a:r>
                <a:rPr kumimoji="1" lang="ja-JP" altLang="en-US" sz="1400" dirty="0"/>
                <a:t>被保険者・被扶養者</a:t>
              </a:r>
              <a:endParaRPr kumimoji="1" lang="en-US" altLang="ja-JP" sz="1400" dirty="0"/>
            </a:p>
          </p:txBody>
        </p:sp>
        <p:sp>
          <p:nvSpPr>
            <p:cNvPr id="61" name="テキスト ボックス 60">
              <a:extLst>
                <a:ext uri="{FF2B5EF4-FFF2-40B4-BE49-F238E27FC236}">
                  <a16:creationId xmlns:a16="http://schemas.microsoft.com/office/drawing/2014/main" id="{A8F643B2-46C1-9A0F-EF66-019329449A46}"/>
                </a:ext>
              </a:extLst>
            </p:cNvPr>
            <p:cNvSpPr txBox="1"/>
            <p:nvPr/>
          </p:nvSpPr>
          <p:spPr>
            <a:xfrm>
              <a:off x="488504" y="4869160"/>
              <a:ext cx="1800000" cy="720000"/>
            </a:xfrm>
            <a:prstGeom prst="rect">
              <a:avLst/>
            </a:prstGeom>
            <a:noFill/>
          </p:spPr>
          <p:txBody>
            <a:bodyPr wrap="none" anchor="ctr" anchorCtr="0">
              <a:no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t>40</a:t>
              </a:r>
              <a:r>
                <a:rPr kumimoji="1" lang="ja-JP" altLang="en-US" sz="1400" dirty="0"/>
                <a:t>歳以上の</a:t>
              </a:r>
              <a:endParaRPr kumimoji="1" lang="en-US" altLang="ja-JP" sz="1400" dirty="0"/>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t>被保険者・被扶養者</a:t>
              </a:r>
              <a:endParaRPr kumimoji="1" lang="en-US" altLang="ja-JP" sz="1400" dirty="0"/>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t>（女性のみ）</a:t>
              </a:r>
              <a:endParaRPr kumimoji="1" lang="en-US" altLang="ja-JP" sz="1400" dirty="0"/>
            </a:p>
          </p:txBody>
        </p:sp>
        <p:sp>
          <p:nvSpPr>
            <p:cNvPr id="62" name="テキスト ボックス 61">
              <a:extLst>
                <a:ext uri="{FF2B5EF4-FFF2-40B4-BE49-F238E27FC236}">
                  <a16:creationId xmlns:a16="http://schemas.microsoft.com/office/drawing/2014/main" id="{61331863-2660-BDAA-D57B-28F7A17F1ECE}"/>
                </a:ext>
              </a:extLst>
            </p:cNvPr>
            <p:cNvSpPr txBox="1"/>
            <p:nvPr/>
          </p:nvSpPr>
          <p:spPr>
            <a:xfrm>
              <a:off x="488504" y="5733256"/>
              <a:ext cx="1800000" cy="720000"/>
            </a:xfrm>
            <a:prstGeom prst="rect">
              <a:avLst/>
            </a:prstGeom>
            <a:noFill/>
          </p:spPr>
          <p:txBody>
            <a:bodyPr wrap="none" anchor="ctr" anchorCtr="0">
              <a:noAutofit/>
            </a:bodyPr>
            <a:lstStyle/>
            <a:p>
              <a:pPr algn="ctr"/>
              <a:r>
                <a:rPr kumimoji="1" lang="ja-JP" altLang="en-US" sz="1400" dirty="0"/>
                <a:t>被保険者のみ</a:t>
              </a:r>
              <a:endParaRPr kumimoji="1" lang="en-US" altLang="ja-JP" sz="1400" dirty="0"/>
            </a:p>
          </p:txBody>
        </p:sp>
        <p:sp>
          <p:nvSpPr>
            <p:cNvPr id="63" name="テキスト ボックス 62">
              <a:extLst>
                <a:ext uri="{FF2B5EF4-FFF2-40B4-BE49-F238E27FC236}">
                  <a16:creationId xmlns:a16="http://schemas.microsoft.com/office/drawing/2014/main" id="{59DCB2F2-6ADA-433E-5681-E935AF87334A}"/>
                </a:ext>
              </a:extLst>
            </p:cNvPr>
            <p:cNvSpPr txBox="1"/>
            <p:nvPr/>
          </p:nvSpPr>
          <p:spPr>
            <a:xfrm>
              <a:off x="488504" y="6597352"/>
              <a:ext cx="1800000" cy="720000"/>
            </a:xfrm>
            <a:prstGeom prst="rect">
              <a:avLst/>
            </a:prstGeom>
            <a:noFill/>
          </p:spPr>
          <p:txBody>
            <a:bodyPr wrap="none" anchor="ctr" anchorCtr="0">
              <a:noAutofit/>
            </a:bodyPr>
            <a:lstStyle/>
            <a:p>
              <a:pPr algn="ctr"/>
              <a:r>
                <a:rPr kumimoji="1" lang="ja-JP" altLang="en-US" sz="1400" dirty="0"/>
                <a:t>被保険者・被扶養者</a:t>
              </a:r>
              <a:endParaRPr kumimoji="1" lang="en-US" altLang="ja-JP" sz="1400" dirty="0"/>
            </a:p>
          </p:txBody>
        </p:sp>
      </p:grpSp>
      <p:grpSp>
        <p:nvGrpSpPr>
          <p:cNvPr id="64" name="グループ化 63">
            <a:extLst>
              <a:ext uri="{FF2B5EF4-FFF2-40B4-BE49-F238E27FC236}">
                <a16:creationId xmlns:a16="http://schemas.microsoft.com/office/drawing/2014/main" id="{A5269A4C-41F1-E6B7-1145-D456A8371A17}"/>
              </a:ext>
            </a:extLst>
          </p:cNvPr>
          <p:cNvGrpSpPr/>
          <p:nvPr/>
        </p:nvGrpSpPr>
        <p:grpSpPr>
          <a:xfrm>
            <a:off x="5097016" y="1556839"/>
            <a:ext cx="1800200" cy="4751885"/>
            <a:chOff x="488504" y="2708967"/>
            <a:chExt cx="1800200" cy="4751885"/>
          </a:xfrm>
        </p:grpSpPr>
        <p:sp>
          <p:nvSpPr>
            <p:cNvPr id="65" name="四角形: 角を丸くする 64">
              <a:extLst>
                <a:ext uri="{FF2B5EF4-FFF2-40B4-BE49-F238E27FC236}">
                  <a16:creationId xmlns:a16="http://schemas.microsoft.com/office/drawing/2014/main" id="{C5FBA07D-5DA7-8D3A-F3B1-D39DEC32EFF7}"/>
                </a:ext>
              </a:extLst>
            </p:cNvPr>
            <p:cNvSpPr/>
            <p:nvPr/>
          </p:nvSpPr>
          <p:spPr>
            <a:xfrm>
              <a:off x="488504" y="2708967"/>
              <a:ext cx="1800200" cy="4751885"/>
            </a:xfrm>
            <a:prstGeom prst="roundRect">
              <a:avLst>
                <a:gd name="adj" fmla="val 4573"/>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6" name="テキスト ボックス 65">
              <a:extLst>
                <a:ext uri="{FF2B5EF4-FFF2-40B4-BE49-F238E27FC236}">
                  <a16:creationId xmlns:a16="http://schemas.microsoft.com/office/drawing/2014/main" id="{50CC5013-867C-E866-5D78-C2855F864839}"/>
                </a:ext>
              </a:extLst>
            </p:cNvPr>
            <p:cNvSpPr txBox="1"/>
            <p:nvPr/>
          </p:nvSpPr>
          <p:spPr>
            <a:xfrm>
              <a:off x="488504" y="2708967"/>
              <a:ext cx="1800000" cy="432000"/>
            </a:xfrm>
            <a:prstGeom prst="rect">
              <a:avLst/>
            </a:prstGeom>
            <a:solidFill>
              <a:schemeClr val="accent5">
                <a:lumMod val="40000"/>
                <a:lumOff val="60000"/>
              </a:schemeClr>
            </a:solidFill>
          </p:spPr>
          <p:txBody>
            <a:bodyPr wrap="none" anchor="ctr" anchorCtr="0">
              <a:noAutofit/>
            </a:bodyPr>
            <a:lstStyle/>
            <a:p>
              <a:pPr algn="ctr"/>
              <a:r>
                <a:rPr kumimoji="1" lang="ja-JP" altLang="en-US" sz="1400" dirty="0"/>
                <a:t>料金</a:t>
              </a:r>
            </a:p>
          </p:txBody>
        </p:sp>
        <p:sp>
          <p:nvSpPr>
            <p:cNvPr id="67" name="テキスト ボックス 66">
              <a:extLst>
                <a:ext uri="{FF2B5EF4-FFF2-40B4-BE49-F238E27FC236}">
                  <a16:creationId xmlns:a16="http://schemas.microsoft.com/office/drawing/2014/main" id="{ABED6484-CA4B-9370-CBA3-530BF66481BD}"/>
                </a:ext>
              </a:extLst>
            </p:cNvPr>
            <p:cNvSpPr txBox="1"/>
            <p:nvPr/>
          </p:nvSpPr>
          <p:spPr>
            <a:xfrm>
              <a:off x="488504" y="3140968"/>
              <a:ext cx="1800000" cy="720000"/>
            </a:xfrm>
            <a:prstGeom prst="rect">
              <a:avLst/>
            </a:prstGeom>
            <a:noFill/>
          </p:spPr>
          <p:txBody>
            <a:bodyPr wrap="none" anchor="ctr" anchorCtr="0">
              <a:noAutofit/>
            </a:bodyPr>
            <a:lstStyle/>
            <a:p>
              <a:pPr algn="ctr"/>
              <a:r>
                <a:rPr kumimoji="1" lang="ja-JP" altLang="en-US" sz="1400" dirty="0"/>
                <a:t>上限</a:t>
              </a:r>
              <a:r>
                <a:rPr kumimoji="1" lang="en-US" altLang="ja-JP" sz="1400" dirty="0"/>
                <a:t>15,000</a:t>
              </a:r>
              <a:r>
                <a:rPr kumimoji="1" lang="ja-JP" altLang="en-US" sz="1400" dirty="0"/>
                <a:t>円補助</a:t>
              </a:r>
            </a:p>
          </p:txBody>
        </p:sp>
        <p:sp>
          <p:nvSpPr>
            <p:cNvPr id="68" name="テキスト ボックス 67">
              <a:extLst>
                <a:ext uri="{FF2B5EF4-FFF2-40B4-BE49-F238E27FC236}">
                  <a16:creationId xmlns:a16="http://schemas.microsoft.com/office/drawing/2014/main" id="{90C37BAE-3F0F-9415-8ED2-D31F1C1A1A06}"/>
                </a:ext>
              </a:extLst>
            </p:cNvPr>
            <p:cNvSpPr txBox="1"/>
            <p:nvPr/>
          </p:nvSpPr>
          <p:spPr>
            <a:xfrm>
              <a:off x="488504" y="4005064"/>
              <a:ext cx="1800000" cy="720000"/>
            </a:xfrm>
            <a:prstGeom prst="rect">
              <a:avLst/>
            </a:prstGeom>
            <a:noFill/>
          </p:spPr>
          <p:txBody>
            <a:bodyPr wrap="none" anchor="ctr" anchorCtr="0">
              <a:noAutofit/>
            </a:bodyPr>
            <a:lstStyle/>
            <a:p>
              <a:pPr algn="ctr"/>
              <a:r>
                <a:rPr kumimoji="1" lang="ja-JP" altLang="en-US" sz="1400" dirty="0"/>
                <a:t>上限</a:t>
              </a:r>
              <a:r>
                <a:rPr kumimoji="1" lang="en-US" altLang="ja-JP" sz="1400" dirty="0"/>
                <a:t>6,000</a:t>
              </a:r>
              <a:r>
                <a:rPr kumimoji="1" lang="ja-JP" altLang="en-US" sz="1400" dirty="0"/>
                <a:t>円補助</a:t>
              </a:r>
            </a:p>
          </p:txBody>
        </p:sp>
        <p:sp>
          <p:nvSpPr>
            <p:cNvPr id="69" name="テキスト ボックス 68">
              <a:extLst>
                <a:ext uri="{FF2B5EF4-FFF2-40B4-BE49-F238E27FC236}">
                  <a16:creationId xmlns:a16="http://schemas.microsoft.com/office/drawing/2014/main" id="{58BAAEFD-E7DE-8341-0D80-D748422320CF}"/>
                </a:ext>
              </a:extLst>
            </p:cNvPr>
            <p:cNvSpPr txBox="1"/>
            <p:nvPr/>
          </p:nvSpPr>
          <p:spPr>
            <a:xfrm>
              <a:off x="488504" y="4869160"/>
              <a:ext cx="1800000" cy="720000"/>
            </a:xfrm>
            <a:prstGeom prst="rect">
              <a:avLst/>
            </a:prstGeom>
            <a:noFill/>
          </p:spPr>
          <p:txBody>
            <a:bodyPr wrap="none" anchor="ctr" anchorCtr="0">
              <a:noAutofit/>
            </a:bodyPr>
            <a:lstStyle/>
            <a:p>
              <a:pPr algn="ctr"/>
              <a:r>
                <a:rPr kumimoji="1" lang="ja-JP" altLang="en-US" sz="1400" dirty="0"/>
                <a:t>上限</a:t>
              </a:r>
              <a:r>
                <a:rPr kumimoji="1" lang="en-US" altLang="ja-JP" sz="1400" dirty="0"/>
                <a:t>13,000</a:t>
              </a:r>
              <a:r>
                <a:rPr kumimoji="1" lang="ja-JP" altLang="en-US" sz="1400" dirty="0"/>
                <a:t>円補助</a:t>
              </a:r>
            </a:p>
          </p:txBody>
        </p:sp>
        <p:sp>
          <p:nvSpPr>
            <p:cNvPr id="70" name="テキスト ボックス 69">
              <a:extLst>
                <a:ext uri="{FF2B5EF4-FFF2-40B4-BE49-F238E27FC236}">
                  <a16:creationId xmlns:a16="http://schemas.microsoft.com/office/drawing/2014/main" id="{BDFAAF27-936D-482A-F782-2AD6E76DC0F4}"/>
                </a:ext>
              </a:extLst>
            </p:cNvPr>
            <p:cNvSpPr txBox="1"/>
            <p:nvPr/>
          </p:nvSpPr>
          <p:spPr>
            <a:xfrm>
              <a:off x="488504" y="5733256"/>
              <a:ext cx="1800000" cy="720000"/>
            </a:xfrm>
            <a:prstGeom prst="rect">
              <a:avLst/>
            </a:prstGeom>
            <a:noFill/>
          </p:spPr>
          <p:txBody>
            <a:bodyPr wrap="none" anchor="ctr" anchorCtr="0">
              <a:noAutofit/>
            </a:bodyPr>
            <a:lstStyle/>
            <a:p>
              <a:pPr algn="ctr"/>
              <a:r>
                <a:rPr kumimoji="1" lang="ja-JP" altLang="en-US" sz="1400" dirty="0"/>
                <a:t>無料</a:t>
              </a:r>
            </a:p>
          </p:txBody>
        </p:sp>
        <p:sp>
          <p:nvSpPr>
            <p:cNvPr id="71" name="テキスト ボックス 70">
              <a:extLst>
                <a:ext uri="{FF2B5EF4-FFF2-40B4-BE49-F238E27FC236}">
                  <a16:creationId xmlns:a16="http://schemas.microsoft.com/office/drawing/2014/main" id="{68066D7B-721A-AB19-B458-9BC0AD2D1219}"/>
                </a:ext>
              </a:extLst>
            </p:cNvPr>
            <p:cNvSpPr txBox="1"/>
            <p:nvPr/>
          </p:nvSpPr>
          <p:spPr>
            <a:xfrm>
              <a:off x="488504" y="6597352"/>
              <a:ext cx="1800000" cy="720000"/>
            </a:xfrm>
            <a:prstGeom prst="rect">
              <a:avLst/>
            </a:prstGeom>
            <a:noFill/>
          </p:spPr>
          <p:txBody>
            <a:bodyPr wrap="none" anchor="ctr" anchorCtr="0">
              <a:noAutofit/>
            </a:bodyPr>
            <a:lstStyle/>
            <a:p>
              <a:pPr algn="ctr"/>
              <a:r>
                <a:rPr kumimoji="1" lang="en-US" altLang="ja-JP" sz="1400" dirty="0"/>
                <a:t>1</a:t>
              </a:r>
              <a:r>
                <a:rPr kumimoji="1" lang="ja-JP" altLang="en-US" sz="1400" dirty="0"/>
                <a:t>名につき</a:t>
              </a:r>
              <a:endParaRPr kumimoji="1" lang="en-US" altLang="ja-JP" sz="1400" dirty="0"/>
            </a:p>
            <a:p>
              <a:pPr algn="ctr"/>
              <a:r>
                <a:rPr kumimoji="1" lang="en-US" altLang="ja-JP" sz="1400" dirty="0"/>
                <a:t>1,500</a:t>
              </a:r>
              <a:r>
                <a:rPr kumimoji="1" lang="ja-JP" altLang="en-US" sz="1400" dirty="0"/>
                <a:t>円補助</a:t>
              </a:r>
            </a:p>
          </p:txBody>
        </p:sp>
      </p:grpSp>
      <p:grpSp>
        <p:nvGrpSpPr>
          <p:cNvPr id="72" name="グループ化 71">
            <a:extLst>
              <a:ext uri="{FF2B5EF4-FFF2-40B4-BE49-F238E27FC236}">
                <a16:creationId xmlns:a16="http://schemas.microsoft.com/office/drawing/2014/main" id="{89E34740-C8F2-2C68-E3E0-B9409ACE269B}"/>
              </a:ext>
            </a:extLst>
          </p:cNvPr>
          <p:cNvGrpSpPr/>
          <p:nvPr/>
        </p:nvGrpSpPr>
        <p:grpSpPr>
          <a:xfrm>
            <a:off x="7041232" y="1556839"/>
            <a:ext cx="2232000" cy="4751885"/>
            <a:chOff x="488504" y="2708967"/>
            <a:chExt cx="1800200" cy="4751885"/>
          </a:xfrm>
        </p:grpSpPr>
        <p:sp>
          <p:nvSpPr>
            <p:cNvPr id="73" name="四角形: 角を丸くする 72">
              <a:extLst>
                <a:ext uri="{FF2B5EF4-FFF2-40B4-BE49-F238E27FC236}">
                  <a16:creationId xmlns:a16="http://schemas.microsoft.com/office/drawing/2014/main" id="{6FA6C347-2FD9-134A-C12F-A2E7086D4344}"/>
                </a:ext>
              </a:extLst>
            </p:cNvPr>
            <p:cNvSpPr/>
            <p:nvPr/>
          </p:nvSpPr>
          <p:spPr>
            <a:xfrm>
              <a:off x="488504" y="2708967"/>
              <a:ext cx="1800200" cy="4751885"/>
            </a:xfrm>
            <a:prstGeom prst="roundRect">
              <a:avLst>
                <a:gd name="adj" fmla="val 4573"/>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テキスト ボックス 73">
              <a:extLst>
                <a:ext uri="{FF2B5EF4-FFF2-40B4-BE49-F238E27FC236}">
                  <a16:creationId xmlns:a16="http://schemas.microsoft.com/office/drawing/2014/main" id="{A04AE26B-CDDD-E70A-230A-16B9F497E38A}"/>
                </a:ext>
              </a:extLst>
            </p:cNvPr>
            <p:cNvSpPr txBox="1"/>
            <p:nvPr/>
          </p:nvSpPr>
          <p:spPr>
            <a:xfrm>
              <a:off x="488504" y="2708967"/>
              <a:ext cx="1800000" cy="432000"/>
            </a:xfrm>
            <a:prstGeom prst="rect">
              <a:avLst/>
            </a:prstGeom>
            <a:solidFill>
              <a:schemeClr val="accent4">
                <a:lumMod val="20000"/>
                <a:lumOff val="80000"/>
              </a:schemeClr>
            </a:solidFill>
          </p:spPr>
          <p:txBody>
            <a:bodyPr wrap="none" anchor="ctr" anchorCtr="0">
              <a:noAutofit/>
            </a:bodyPr>
            <a:lstStyle>
              <a:defPPr>
                <a:defRPr lang="ja-JP"/>
              </a:defPPr>
              <a:lvl1pPr algn="ctr">
                <a:defRPr sz="1200"/>
              </a:lvl1pPr>
            </a:lstStyle>
            <a:p>
              <a:r>
                <a:rPr lang="ja-JP" altLang="en-US" sz="1400" dirty="0"/>
                <a:t>実施機関</a:t>
              </a:r>
            </a:p>
          </p:txBody>
        </p:sp>
        <p:sp>
          <p:nvSpPr>
            <p:cNvPr id="75" name="テキスト ボックス 74">
              <a:extLst>
                <a:ext uri="{FF2B5EF4-FFF2-40B4-BE49-F238E27FC236}">
                  <a16:creationId xmlns:a16="http://schemas.microsoft.com/office/drawing/2014/main" id="{563511D3-679E-9C0C-DBC5-874ABB81B5E0}"/>
                </a:ext>
              </a:extLst>
            </p:cNvPr>
            <p:cNvSpPr txBox="1"/>
            <p:nvPr/>
          </p:nvSpPr>
          <p:spPr>
            <a:xfrm>
              <a:off x="488504" y="3140968"/>
              <a:ext cx="1800000" cy="720000"/>
            </a:xfrm>
            <a:prstGeom prst="rect">
              <a:avLst/>
            </a:prstGeom>
            <a:noFill/>
          </p:spPr>
          <p:txBody>
            <a:bodyPr wrap="none" anchor="ctr" anchorCtr="0">
              <a:noAutofit/>
            </a:bodyPr>
            <a:lstStyle/>
            <a:p>
              <a:pPr algn="ctr"/>
              <a:r>
                <a:rPr kumimoji="1" lang="ja-JP" altLang="en-US" sz="1400" dirty="0"/>
                <a:t>契約医療（検査）機関</a:t>
              </a:r>
              <a:endParaRPr kumimoji="1" lang="en-US" altLang="ja-JP" sz="1400" dirty="0"/>
            </a:p>
            <a:p>
              <a:pPr algn="ctr"/>
              <a:r>
                <a:rPr kumimoji="1" lang="ja-JP" altLang="en-US" sz="1400" dirty="0"/>
                <a:t>または補助金申請</a:t>
              </a:r>
            </a:p>
          </p:txBody>
        </p:sp>
        <p:sp>
          <p:nvSpPr>
            <p:cNvPr id="76" name="テキスト ボックス 75">
              <a:extLst>
                <a:ext uri="{FF2B5EF4-FFF2-40B4-BE49-F238E27FC236}">
                  <a16:creationId xmlns:a16="http://schemas.microsoft.com/office/drawing/2014/main" id="{D2AE0BBE-418D-86C1-6222-2E1436B0B9C9}"/>
                </a:ext>
              </a:extLst>
            </p:cNvPr>
            <p:cNvSpPr txBox="1"/>
            <p:nvPr/>
          </p:nvSpPr>
          <p:spPr>
            <a:xfrm>
              <a:off x="488504" y="4005064"/>
              <a:ext cx="1800000" cy="720000"/>
            </a:xfrm>
            <a:prstGeom prst="rect">
              <a:avLst/>
            </a:prstGeom>
            <a:noFill/>
          </p:spPr>
          <p:txBody>
            <a:bodyPr wrap="none" anchor="ctr" anchorCtr="0">
              <a:noAutofit/>
            </a:bodyPr>
            <a:lstStyle/>
            <a:p>
              <a:pPr algn="ctr"/>
              <a:r>
                <a:rPr kumimoji="1" lang="ja-JP" altLang="en-US" sz="1400" dirty="0"/>
                <a:t>契約医療（検査</a:t>
              </a:r>
              <a:r>
                <a:rPr kumimoji="1" lang="en-US" altLang="ja-JP" sz="1400" dirty="0"/>
                <a:t>)</a:t>
              </a:r>
              <a:r>
                <a:rPr kumimoji="1" lang="ja-JP" altLang="en-US" sz="1400" dirty="0"/>
                <a:t>機関</a:t>
              </a:r>
              <a:endParaRPr kumimoji="1" lang="en-US" altLang="ja-JP" sz="1400" dirty="0"/>
            </a:p>
            <a:p>
              <a:pPr algn="ctr"/>
              <a:r>
                <a:rPr kumimoji="1" lang="ja-JP" altLang="en-US" sz="1400" dirty="0"/>
                <a:t>または補助金申請</a:t>
              </a:r>
            </a:p>
          </p:txBody>
        </p:sp>
        <p:sp>
          <p:nvSpPr>
            <p:cNvPr id="77" name="テキスト ボックス 76">
              <a:extLst>
                <a:ext uri="{FF2B5EF4-FFF2-40B4-BE49-F238E27FC236}">
                  <a16:creationId xmlns:a16="http://schemas.microsoft.com/office/drawing/2014/main" id="{2473E032-6064-B856-0D07-A433B1C3B4AF}"/>
                </a:ext>
              </a:extLst>
            </p:cNvPr>
            <p:cNvSpPr txBox="1"/>
            <p:nvPr/>
          </p:nvSpPr>
          <p:spPr>
            <a:xfrm>
              <a:off x="488504" y="4869160"/>
              <a:ext cx="1800000" cy="720000"/>
            </a:xfrm>
            <a:prstGeom prst="rect">
              <a:avLst/>
            </a:prstGeom>
            <a:noFill/>
          </p:spPr>
          <p:txBody>
            <a:bodyPr wrap="none" anchor="ctr" anchorCtr="0">
              <a:noAutofit/>
            </a:bodyPr>
            <a:lstStyle/>
            <a:p>
              <a:pPr algn="ctr"/>
              <a:r>
                <a:rPr kumimoji="1" lang="ja-JP" altLang="en-US" sz="1400" dirty="0"/>
                <a:t>契約医療（検査）機関</a:t>
              </a:r>
              <a:endParaRPr kumimoji="1" lang="en-US" altLang="ja-JP" sz="1400" dirty="0"/>
            </a:p>
            <a:p>
              <a:pPr algn="ctr"/>
              <a:r>
                <a:rPr kumimoji="1" lang="ja-JP" altLang="en-US" sz="1400" dirty="0"/>
                <a:t>または補助金申請</a:t>
              </a:r>
            </a:p>
          </p:txBody>
        </p:sp>
        <p:sp>
          <p:nvSpPr>
            <p:cNvPr id="78" name="テキスト ボックス 77">
              <a:extLst>
                <a:ext uri="{FF2B5EF4-FFF2-40B4-BE49-F238E27FC236}">
                  <a16:creationId xmlns:a16="http://schemas.microsoft.com/office/drawing/2014/main" id="{50C4A6CA-24FE-C55B-8283-1FE9F0AD3E54}"/>
                </a:ext>
              </a:extLst>
            </p:cNvPr>
            <p:cNvSpPr txBox="1"/>
            <p:nvPr/>
          </p:nvSpPr>
          <p:spPr>
            <a:xfrm>
              <a:off x="488504" y="5733256"/>
              <a:ext cx="1800000" cy="720000"/>
            </a:xfrm>
            <a:prstGeom prst="rect">
              <a:avLst/>
            </a:prstGeom>
            <a:noFill/>
          </p:spPr>
          <p:txBody>
            <a:bodyPr wrap="none" anchor="ctr" anchorCtr="0">
              <a:noAutofit/>
            </a:bodyPr>
            <a:lstStyle/>
            <a:p>
              <a:pPr algn="ctr"/>
              <a:r>
                <a:rPr kumimoji="1" lang="ja-JP" altLang="en-US" sz="1400" dirty="0"/>
                <a:t>契約実施機関が</a:t>
              </a:r>
              <a:endParaRPr kumimoji="1" lang="en-US" altLang="ja-JP" sz="1400" dirty="0"/>
            </a:p>
            <a:p>
              <a:pPr algn="ctr"/>
              <a:r>
                <a:rPr kumimoji="1" lang="ja-JP" altLang="en-US" sz="1400" dirty="0"/>
                <a:t>事業所訪問いたします</a:t>
              </a:r>
            </a:p>
          </p:txBody>
        </p:sp>
        <p:sp>
          <p:nvSpPr>
            <p:cNvPr id="79" name="テキスト ボックス 78">
              <a:extLst>
                <a:ext uri="{FF2B5EF4-FFF2-40B4-BE49-F238E27FC236}">
                  <a16:creationId xmlns:a16="http://schemas.microsoft.com/office/drawing/2014/main" id="{C451DFEA-8DD3-E43A-595A-DF87188FCB5D}"/>
                </a:ext>
              </a:extLst>
            </p:cNvPr>
            <p:cNvSpPr txBox="1"/>
            <p:nvPr/>
          </p:nvSpPr>
          <p:spPr>
            <a:xfrm>
              <a:off x="488504" y="6597352"/>
              <a:ext cx="1800000" cy="720000"/>
            </a:xfrm>
            <a:prstGeom prst="rect">
              <a:avLst/>
            </a:prstGeom>
            <a:noFill/>
          </p:spPr>
          <p:txBody>
            <a:bodyPr wrap="none" anchor="ctr" anchorCtr="0">
              <a:noAutofit/>
            </a:bodyPr>
            <a:lstStyle/>
            <a:p>
              <a:pPr algn="ctr"/>
              <a:r>
                <a:rPr kumimoji="1" lang="ja-JP" altLang="en-US" sz="1400" dirty="0"/>
                <a:t>東振協契約医療機関</a:t>
              </a:r>
              <a:endParaRPr kumimoji="1" lang="en-US" altLang="ja-JP" sz="1400" dirty="0"/>
            </a:p>
            <a:p>
              <a:pPr algn="ctr"/>
              <a:r>
                <a:rPr kumimoji="1" lang="ja-JP" altLang="en-US" sz="1400" dirty="0"/>
                <a:t>（</a:t>
              </a:r>
              <a:r>
                <a:rPr kumimoji="1" lang="en-US" altLang="ja-JP" sz="1400" dirty="0"/>
                <a:t>10</a:t>
              </a:r>
              <a:r>
                <a:rPr kumimoji="1" lang="ja-JP" altLang="en-US" sz="1400" dirty="0"/>
                <a:t>～</a:t>
              </a:r>
              <a:r>
                <a:rPr kumimoji="1" lang="en-US" altLang="ja-JP" sz="1400" dirty="0"/>
                <a:t>2</a:t>
              </a:r>
              <a:r>
                <a:rPr kumimoji="1" lang="ja-JP" altLang="en-US" sz="1400" dirty="0"/>
                <a:t>月実施）</a:t>
              </a:r>
            </a:p>
          </p:txBody>
        </p:sp>
      </p:grpSp>
    </p:spTree>
    <p:extLst>
      <p:ext uri="{BB962C8B-B14F-4D97-AF65-F5344CB8AC3E}">
        <p14:creationId xmlns:p14="http://schemas.microsoft.com/office/powerpoint/2010/main" val="2157987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7D0A6BE1-A3D4-B97C-14D4-4DA2275015EF}"/>
              </a:ext>
            </a:extLst>
          </p:cNvPr>
          <p:cNvSpPr/>
          <p:nvPr/>
        </p:nvSpPr>
        <p:spPr>
          <a:xfrm>
            <a:off x="2072680" y="1773296"/>
            <a:ext cx="2304000" cy="4320000"/>
          </a:xfrm>
          <a:prstGeom prst="roundRect">
            <a:avLst>
              <a:gd name="adj" fmla="val 400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A609F371-6E67-2029-F235-142DF4E88731}"/>
              </a:ext>
            </a:extLst>
          </p:cNvPr>
          <p:cNvSpPr/>
          <p:nvPr/>
        </p:nvSpPr>
        <p:spPr>
          <a:xfrm>
            <a:off x="4520952" y="1773296"/>
            <a:ext cx="2304000" cy="4320000"/>
          </a:xfrm>
          <a:prstGeom prst="roundRect">
            <a:avLst>
              <a:gd name="adj" fmla="val 400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80E64686-17C2-A46E-9952-624F269DC412}"/>
              </a:ext>
            </a:extLst>
          </p:cNvPr>
          <p:cNvSpPr/>
          <p:nvPr/>
        </p:nvSpPr>
        <p:spPr>
          <a:xfrm>
            <a:off x="6969480" y="1773296"/>
            <a:ext cx="2304000" cy="4320000"/>
          </a:xfrm>
          <a:prstGeom prst="roundRect">
            <a:avLst>
              <a:gd name="adj" fmla="val 4001"/>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p:cNvSpPr txBox="1">
            <a:spLocks/>
          </p:cNvSpPr>
          <p:nvPr/>
        </p:nvSpPr>
        <p:spPr>
          <a:xfrm>
            <a:off x="488504" y="980728"/>
            <a:ext cx="8928546" cy="646331"/>
          </a:xfrm>
          <a:prstGeom prst="rect">
            <a:avLst/>
          </a:prstGeom>
          <a:noFill/>
        </p:spPr>
        <p:txBody>
          <a:bodyPr wrap="square" rtlCol="0">
            <a:spAutoFit/>
          </a:bodyPr>
          <a:lstStyle>
            <a:defPPr>
              <a:defRPr lang="ja-JP"/>
            </a:defPPr>
            <a:lvl1pPr>
              <a:spcBef>
                <a:spcPct val="0"/>
              </a:spcBef>
              <a:buNone/>
              <a:defRPr>
                <a:latin typeface="+mj-lt"/>
                <a:ea typeface="+mj-ea"/>
                <a:cs typeface="+mj-cs"/>
              </a:defRPr>
            </a:lvl1pPr>
          </a:lstStyle>
          <a:p>
            <a:r>
              <a:rPr lang="ja-JP" altLang="en-US" dirty="0"/>
              <a:t>健康に関する不安や心配について、電話やパソコン等でいつでも気軽にご相談いただけるサービスをご用意しています。</a:t>
            </a:r>
            <a:endParaRPr lang="en-US" altLang="ja-JP" dirty="0"/>
          </a:p>
        </p:txBody>
      </p:sp>
      <p:sp>
        <p:nvSpPr>
          <p:cNvPr id="5" name="タイトル 4">
            <a:extLst>
              <a:ext uri="{FF2B5EF4-FFF2-40B4-BE49-F238E27FC236}">
                <a16:creationId xmlns:a16="http://schemas.microsoft.com/office/drawing/2014/main" id="{AD0C6C51-AF45-808A-838D-92C6B1DC1071}"/>
              </a:ext>
            </a:extLst>
          </p:cNvPr>
          <p:cNvSpPr>
            <a:spLocks noGrp="1"/>
          </p:cNvSpPr>
          <p:nvPr>
            <p:ph type="title"/>
          </p:nvPr>
        </p:nvSpPr>
        <p:spPr>
          <a:xfrm>
            <a:off x="488950" y="1"/>
            <a:ext cx="8928100" cy="692696"/>
          </a:xfrm>
        </p:spPr>
        <p:txBody>
          <a:bodyPr>
            <a:normAutofit/>
          </a:bodyPr>
          <a:lstStyle/>
          <a:p>
            <a:r>
              <a:rPr lang="ja-JP" altLang="en-US" dirty="0"/>
              <a:t>健康相談（電話・</a:t>
            </a:r>
            <a:r>
              <a:rPr lang="en-US" altLang="ja-JP" dirty="0"/>
              <a:t>Web</a:t>
            </a:r>
            <a:r>
              <a:rPr lang="ja-JP" altLang="en-US" dirty="0"/>
              <a:t>）</a:t>
            </a:r>
          </a:p>
        </p:txBody>
      </p:sp>
      <p:sp>
        <p:nvSpPr>
          <p:cNvPr id="2" name="スライド番号プレースホルダー 1"/>
          <p:cNvSpPr>
            <a:spLocks noGrp="1"/>
          </p:cNvSpPr>
          <p:nvPr>
            <p:ph type="sldNum" sz="quarter" idx="12"/>
          </p:nvPr>
        </p:nvSpPr>
        <p:spPr>
          <a:xfrm>
            <a:off x="9417050" y="6597351"/>
            <a:ext cx="488950" cy="260648"/>
          </a:xfrm>
        </p:spPr>
        <p:txBody>
          <a:bodyPr/>
          <a:lstStyle/>
          <a:p>
            <a:fld id="{3324ECDF-969A-4094-AFB5-79C6551334BF}" type="slidenum">
              <a:rPr lang="ja-JP" altLang="en-US" smtClean="0"/>
              <a:pPr/>
              <a:t>8</a:t>
            </a:fld>
            <a:endParaRPr lang="ja-JP" altLang="en-US"/>
          </a:p>
        </p:txBody>
      </p:sp>
      <p:sp>
        <p:nvSpPr>
          <p:cNvPr id="23" name="テキスト ボックス 22">
            <a:extLst>
              <a:ext uri="{FF2B5EF4-FFF2-40B4-BE49-F238E27FC236}">
                <a16:creationId xmlns:a16="http://schemas.microsoft.com/office/drawing/2014/main" id="{EC5DF63A-E6EB-823F-C629-3F86D276F9BB}"/>
              </a:ext>
            </a:extLst>
          </p:cNvPr>
          <p:cNvSpPr txBox="1"/>
          <p:nvPr/>
        </p:nvSpPr>
        <p:spPr>
          <a:xfrm>
            <a:off x="2150508" y="2143410"/>
            <a:ext cx="2148345" cy="374846"/>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1"/>
                </a:solidFill>
                <a:latin typeface="+mn-ea"/>
                <a:cs typeface="+mj-cs"/>
              </a:defRPr>
            </a:lvl1pPr>
          </a:lstStyle>
          <a:p>
            <a:r>
              <a:rPr lang="ja-JP" altLang="en-US" dirty="0">
                <a:solidFill>
                  <a:schemeClr val="accent3"/>
                </a:solidFill>
              </a:rPr>
              <a:t>ファミリー健康相談</a:t>
            </a:r>
          </a:p>
        </p:txBody>
      </p:sp>
      <p:sp>
        <p:nvSpPr>
          <p:cNvPr id="25" name="テキスト ボックス 24">
            <a:extLst>
              <a:ext uri="{FF2B5EF4-FFF2-40B4-BE49-F238E27FC236}">
                <a16:creationId xmlns:a16="http://schemas.microsoft.com/office/drawing/2014/main" id="{DBC241D5-8273-A367-7A03-EEE8189C1134}"/>
              </a:ext>
            </a:extLst>
          </p:cNvPr>
          <p:cNvSpPr txBox="1"/>
          <p:nvPr/>
        </p:nvSpPr>
        <p:spPr>
          <a:xfrm>
            <a:off x="4804766" y="1952269"/>
            <a:ext cx="1736373" cy="757130"/>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1"/>
                </a:solidFill>
                <a:latin typeface="+mn-ea"/>
                <a:cs typeface="+mj-cs"/>
              </a:defRPr>
            </a:lvl1pPr>
          </a:lstStyle>
          <a:p>
            <a:r>
              <a:rPr lang="ja-JP" altLang="en-US" dirty="0">
                <a:solidFill>
                  <a:schemeClr val="accent5"/>
                </a:solidFill>
              </a:rPr>
              <a:t>メンタルヘルス</a:t>
            </a:r>
            <a:endParaRPr lang="en-US" altLang="ja-JP" dirty="0">
              <a:solidFill>
                <a:schemeClr val="accent5"/>
              </a:solidFill>
            </a:endParaRPr>
          </a:p>
          <a:p>
            <a:r>
              <a:rPr lang="ja-JP" altLang="en-US" dirty="0">
                <a:solidFill>
                  <a:schemeClr val="accent5"/>
                </a:solidFill>
              </a:rPr>
              <a:t>カウンセリング</a:t>
            </a:r>
          </a:p>
        </p:txBody>
      </p:sp>
      <p:sp>
        <p:nvSpPr>
          <p:cNvPr id="27" name="テキスト ボックス 26">
            <a:extLst>
              <a:ext uri="{FF2B5EF4-FFF2-40B4-BE49-F238E27FC236}">
                <a16:creationId xmlns:a16="http://schemas.microsoft.com/office/drawing/2014/main" id="{EA97B3F6-7597-E705-B745-CCD6786B6564}"/>
              </a:ext>
            </a:extLst>
          </p:cNvPr>
          <p:cNvSpPr txBox="1"/>
          <p:nvPr/>
        </p:nvSpPr>
        <p:spPr>
          <a:xfrm>
            <a:off x="7263857" y="2024275"/>
            <a:ext cx="1571263" cy="613117"/>
          </a:xfrm>
          <a:prstGeom prst="rect">
            <a:avLst/>
          </a:prstGeom>
        </p:spPr>
        <p:txBody>
          <a:bodyPr vert="horz" wrap="none" lIns="91440" tIns="45720" rIns="91440" bIns="45720" rtlCol="0" anchor="ctr">
            <a:spAutoFit/>
          </a:bodyPr>
          <a:lstStyle>
            <a:defPPr>
              <a:defRPr lang="ja-JP"/>
            </a:defPPr>
            <a:lvl1pPr algn="ctr">
              <a:lnSpc>
                <a:spcPct val="120000"/>
              </a:lnSpc>
              <a:spcBef>
                <a:spcPct val="0"/>
              </a:spcBef>
              <a:buNone/>
              <a:defRPr b="1">
                <a:solidFill>
                  <a:schemeClr val="accent1"/>
                </a:solidFill>
                <a:latin typeface="+mn-ea"/>
                <a:cs typeface="+mj-cs"/>
              </a:defRPr>
            </a:lvl1pPr>
          </a:lstStyle>
          <a:p>
            <a:r>
              <a:rPr lang="en-US" altLang="ja-JP" dirty="0">
                <a:solidFill>
                  <a:schemeClr val="accent2"/>
                </a:solidFill>
              </a:rPr>
              <a:t>First</a:t>
            </a:r>
            <a:r>
              <a:rPr lang="ja-JP" altLang="en-US" dirty="0">
                <a:solidFill>
                  <a:schemeClr val="accent2"/>
                </a:solidFill>
              </a:rPr>
              <a:t>　</a:t>
            </a:r>
            <a:r>
              <a:rPr lang="en-US" altLang="ja-JP" dirty="0">
                <a:solidFill>
                  <a:schemeClr val="accent2"/>
                </a:solidFill>
              </a:rPr>
              <a:t>call</a:t>
            </a:r>
          </a:p>
          <a:p>
            <a:r>
              <a:rPr lang="ja-JP" altLang="en-US" sz="1200" dirty="0">
                <a:solidFill>
                  <a:schemeClr val="accent2"/>
                </a:solidFill>
              </a:rPr>
              <a:t>（ファースト　コール）</a:t>
            </a:r>
            <a:endParaRPr lang="en-US" altLang="ja-JP" sz="1200" dirty="0">
              <a:solidFill>
                <a:schemeClr val="accent2"/>
              </a:solidFill>
            </a:endParaRPr>
          </a:p>
        </p:txBody>
      </p:sp>
      <p:sp>
        <p:nvSpPr>
          <p:cNvPr id="53" name="フリーフォーム: 図形 52">
            <a:extLst>
              <a:ext uri="{FF2B5EF4-FFF2-40B4-BE49-F238E27FC236}">
                <a16:creationId xmlns:a16="http://schemas.microsoft.com/office/drawing/2014/main" id="{44E77990-4931-30AC-3258-E84180D464B6}"/>
              </a:ext>
            </a:extLst>
          </p:cNvPr>
          <p:cNvSpPr/>
          <p:nvPr/>
        </p:nvSpPr>
        <p:spPr>
          <a:xfrm>
            <a:off x="2072680" y="1773296"/>
            <a:ext cx="2304000" cy="144016"/>
          </a:xfrm>
          <a:custGeom>
            <a:avLst/>
            <a:gdLst>
              <a:gd name="connsiteX0" fmla="*/ 92183 w 2304000"/>
              <a:gd name="connsiteY0" fmla="*/ 0 h 144016"/>
              <a:gd name="connsiteX1" fmla="*/ 2211817 w 2304000"/>
              <a:gd name="connsiteY1" fmla="*/ 0 h 144016"/>
              <a:gd name="connsiteX2" fmla="*/ 2304000 w 2304000"/>
              <a:gd name="connsiteY2" fmla="*/ 92183 h 144016"/>
              <a:gd name="connsiteX3" fmla="*/ 2304000 w 2304000"/>
              <a:gd name="connsiteY3" fmla="*/ 144016 h 144016"/>
              <a:gd name="connsiteX4" fmla="*/ 0 w 2304000"/>
              <a:gd name="connsiteY4" fmla="*/ 144016 h 144016"/>
              <a:gd name="connsiteX5" fmla="*/ 0 w 2304000"/>
              <a:gd name="connsiteY5" fmla="*/ 92183 h 144016"/>
              <a:gd name="connsiteX6" fmla="*/ 92183 w 2304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000" h="144016">
                <a:moveTo>
                  <a:pt x="92183" y="0"/>
                </a:moveTo>
                <a:lnTo>
                  <a:pt x="2211817" y="0"/>
                </a:lnTo>
                <a:cubicBezTo>
                  <a:pt x="2262728" y="0"/>
                  <a:pt x="2304000" y="41272"/>
                  <a:pt x="2304000" y="92183"/>
                </a:cubicBezTo>
                <a:lnTo>
                  <a:pt x="2304000" y="144016"/>
                </a:lnTo>
                <a:lnTo>
                  <a:pt x="0" y="144016"/>
                </a:lnTo>
                <a:lnTo>
                  <a:pt x="0" y="92183"/>
                </a:lnTo>
                <a:cubicBezTo>
                  <a:pt x="0" y="41272"/>
                  <a:pt x="41272" y="0"/>
                  <a:pt x="92183" y="0"/>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52" name="フリーフォーム: 図形 51">
            <a:extLst>
              <a:ext uri="{FF2B5EF4-FFF2-40B4-BE49-F238E27FC236}">
                <a16:creationId xmlns:a16="http://schemas.microsoft.com/office/drawing/2014/main" id="{8F68FB21-7E4B-B215-4303-C4A0405AF8CC}"/>
              </a:ext>
            </a:extLst>
          </p:cNvPr>
          <p:cNvSpPr/>
          <p:nvPr/>
        </p:nvSpPr>
        <p:spPr>
          <a:xfrm>
            <a:off x="4520952" y="1773296"/>
            <a:ext cx="2304000" cy="144016"/>
          </a:xfrm>
          <a:custGeom>
            <a:avLst/>
            <a:gdLst>
              <a:gd name="connsiteX0" fmla="*/ 92183 w 2304000"/>
              <a:gd name="connsiteY0" fmla="*/ 0 h 144016"/>
              <a:gd name="connsiteX1" fmla="*/ 2211817 w 2304000"/>
              <a:gd name="connsiteY1" fmla="*/ 0 h 144016"/>
              <a:gd name="connsiteX2" fmla="*/ 2304000 w 2304000"/>
              <a:gd name="connsiteY2" fmla="*/ 92183 h 144016"/>
              <a:gd name="connsiteX3" fmla="*/ 2304000 w 2304000"/>
              <a:gd name="connsiteY3" fmla="*/ 144016 h 144016"/>
              <a:gd name="connsiteX4" fmla="*/ 0 w 2304000"/>
              <a:gd name="connsiteY4" fmla="*/ 144016 h 144016"/>
              <a:gd name="connsiteX5" fmla="*/ 0 w 2304000"/>
              <a:gd name="connsiteY5" fmla="*/ 92183 h 144016"/>
              <a:gd name="connsiteX6" fmla="*/ 92183 w 2304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000" h="144016">
                <a:moveTo>
                  <a:pt x="92183" y="0"/>
                </a:moveTo>
                <a:lnTo>
                  <a:pt x="2211817" y="0"/>
                </a:lnTo>
                <a:cubicBezTo>
                  <a:pt x="2262728" y="0"/>
                  <a:pt x="2304000" y="41272"/>
                  <a:pt x="2304000" y="92183"/>
                </a:cubicBezTo>
                <a:lnTo>
                  <a:pt x="2304000" y="144016"/>
                </a:lnTo>
                <a:lnTo>
                  <a:pt x="0" y="144016"/>
                </a:lnTo>
                <a:lnTo>
                  <a:pt x="0" y="92183"/>
                </a:lnTo>
                <a:cubicBezTo>
                  <a:pt x="0" y="41272"/>
                  <a:pt x="41272" y="0"/>
                  <a:pt x="92183" y="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51" name="フリーフォーム: 図形 50">
            <a:extLst>
              <a:ext uri="{FF2B5EF4-FFF2-40B4-BE49-F238E27FC236}">
                <a16:creationId xmlns:a16="http://schemas.microsoft.com/office/drawing/2014/main" id="{0E8FFDFE-7E2A-AA3A-2B30-A4147D976EB7}"/>
              </a:ext>
            </a:extLst>
          </p:cNvPr>
          <p:cNvSpPr/>
          <p:nvPr/>
        </p:nvSpPr>
        <p:spPr>
          <a:xfrm>
            <a:off x="6969480" y="1773296"/>
            <a:ext cx="2304000" cy="144016"/>
          </a:xfrm>
          <a:custGeom>
            <a:avLst/>
            <a:gdLst>
              <a:gd name="connsiteX0" fmla="*/ 92183 w 2304000"/>
              <a:gd name="connsiteY0" fmla="*/ 0 h 144016"/>
              <a:gd name="connsiteX1" fmla="*/ 2211817 w 2304000"/>
              <a:gd name="connsiteY1" fmla="*/ 0 h 144016"/>
              <a:gd name="connsiteX2" fmla="*/ 2304000 w 2304000"/>
              <a:gd name="connsiteY2" fmla="*/ 92183 h 144016"/>
              <a:gd name="connsiteX3" fmla="*/ 2304000 w 2304000"/>
              <a:gd name="connsiteY3" fmla="*/ 144016 h 144016"/>
              <a:gd name="connsiteX4" fmla="*/ 0 w 2304000"/>
              <a:gd name="connsiteY4" fmla="*/ 144016 h 144016"/>
              <a:gd name="connsiteX5" fmla="*/ 0 w 2304000"/>
              <a:gd name="connsiteY5" fmla="*/ 92183 h 144016"/>
              <a:gd name="connsiteX6" fmla="*/ 92183 w 2304000"/>
              <a:gd name="connsiteY6" fmla="*/ 0 h 14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000" h="144016">
                <a:moveTo>
                  <a:pt x="92183" y="0"/>
                </a:moveTo>
                <a:lnTo>
                  <a:pt x="2211817" y="0"/>
                </a:lnTo>
                <a:cubicBezTo>
                  <a:pt x="2262728" y="0"/>
                  <a:pt x="2304000" y="41272"/>
                  <a:pt x="2304000" y="92183"/>
                </a:cubicBezTo>
                <a:lnTo>
                  <a:pt x="2304000" y="144016"/>
                </a:lnTo>
                <a:lnTo>
                  <a:pt x="0" y="144016"/>
                </a:lnTo>
                <a:lnTo>
                  <a:pt x="0" y="92183"/>
                </a:lnTo>
                <a:cubicBezTo>
                  <a:pt x="0" y="41272"/>
                  <a:pt x="41272" y="0"/>
                  <a:pt x="92183"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grpSp>
        <p:nvGrpSpPr>
          <p:cNvPr id="54" name="グループ化 53">
            <a:extLst>
              <a:ext uri="{FF2B5EF4-FFF2-40B4-BE49-F238E27FC236}">
                <a16:creationId xmlns:a16="http://schemas.microsoft.com/office/drawing/2014/main" id="{C4B459C6-7175-94D9-BBAB-2174AF193C4E}"/>
              </a:ext>
            </a:extLst>
          </p:cNvPr>
          <p:cNvGrpSpPr/>
          <p:nvPr/>
        </p:nvGrpSpPr>
        <p:grpSpPr>
          <a:xfrm>
            <a:off x="488504" y="2781455"/>
            <a:ext cx="8928546" cy="432001"/>
            <a:chOff x="488504" y="2708967"/>
            <a:chExt cx="8928546" cy="432001"/>
          </a:xfrm>
        </p:grpSpPr>
        <p:sp>
          <p:nvSpPr>
            <p:cNvPr id="42" name="四角形: 角を丸くする 41">
              <a:extLst>
                <a:ext uri="{FF2B5EF4-FFF2-40B4-BE49-F238E27FC236}">
                  <a16:creationId xmlns:a16="http://schemas.microsoft.com/office/drawing/2014/main" id="{86115563-142B-B932-F937-C02A42A02087}"/>
                </a:ext>
              </a:extLst>
            </p:cNvPr>
            <p:cNvSpPr/>
            <p:nvPr/>
          </p:nvSpPr>
          <p:spPr>
            <a:xfrm>
              <a:off x="488504" y="2708968"/>
              <a:ext cx="8928546" cy="432000"/>
            </a:xfrm>
            <a:prstGeom prst="roundRect">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250605D-8A2A-39D0-0466-E61D61842AB4}"/>
                </a:ext>
              </a:extLst>
            </p:cNvPr>
            <p:cNvSpPr txBox="1"/>
            <p:nvPr/>
          </p:nvSpPr>
          <p:spPr>
            <a:xfrm>
              <a:off x="488504" y="2708967"/>
              <a:ext cx="1584176" cy="432000"/>
            </a:xfrm>
            <a:prstGeom prst="rect">
              <a:avLst/>
            </a:prstGeom>
            <a:noFill/>
          </p:spPr>
          <p:txBody>
            <a:bodyPr wrap="none" anchor="ctr" anchorCtr="0">
              <a:noAutofit/>
            </a:bodyPr>
            <a:lstStyle/>
            <a:p>
              <a:pPr algn="ctr"/>
              <a:r>
                <a:rPr kumimoji="1" lang="ja-JP" altLang="en-US" sz="1400" dirty="0"/>
                <a:t>料金</a:t>
              </a:r>
            </a:p>
          </p:txBody>
        </p:sp>
        <p:sp>
          <p:nvSpPr>
            <p:cNvPr id="45" name="テキスト ボックス 44">
              <a:extLst>
                <a:ext uri="{FF2B5EF4-FFF2-40B4-BE49-F238E27FC236}">
                  <a16:creationId xmlns:a16="http://schemas.microsoft.com/office/drawing/2014/main" id="{0EFA09A5-FA15-4B67-1938-BECB8362E67B}"/>
                </a:ext>
              </a:extLst>
            </p:cNvPr>
            <p:cNvSpPr txBox="1"/>
            <p:nvPr/>
          </p:nvSpPr>
          <p:spPr>
            <a:xfrm>
              <a:off x="2072680" y="2708967"/>
              <a:ext cx="2304000" cy="432000"/>
            </a:xfrm>
            <a:prstGeom prst="rect">
              <a:avLst/>
            </a:prstGeom>
            <a:noFill/>
          </p:spPr>
          <p:txBody>
            <a:bodyPr wrap="none" anchor="ctr" anchorCtr="0">
              <a:noAutofit/>
            </a:bodyPr>
            <a:lstStyle/>
            <a:p>
              <a:pPr algn="ctr"/>
              <a:r>
                <a:rPr kumimoji="1" lang="ja-JP" altLang="en-US" sz="1400" dirty="0"/>
                <a:t>無料</a:t>
              </a:r>
            </a:p>
          </p:txBody>
        </p:sp>
        <p:sp>
          <p:nvSpPr>
            <p:cNvPr id="46" name="テキスト ボックス 45">
              <a:extLst>
                <a:ext uri="{FF2B5EF4-FFF2-40B4-BE49-F238E27FC236}">
                  <a16:creationId xmlns:a16="http://schemas.microsoft.com/office/drawing/2014/main" id="{BAA75800-041F-E228-69A0-ED40BC64FCB6}"/>
                </a:ext>
              </a:extLst>
            </p:cNvPr>
            <p:cNvSpPr txBox="1"/>
            <p:nvPr/>
          </p:nvSpPr>
          <p:spPr>
            <a:xfrm>
              <a:off x="4520952" y="2708967"/>
              <a:ext cx="2304000" cy="432000"/>
            </a:xfrm>
            <a:prstGeom prst="rect">
              <a:avLst/>
            </a:prstGeom>
            <a:noFill/>
          </p:spPr>
          <p:txBody>
            <a:bodyPr wrap="none" anchor="ctr" anchorCtr="0">
              <a:noAutofit/>
            </a:bodyPr>
            <a:lstStyle/>
            <a:p>
              <a:pPr algn="ctr"/>
              <a:r>
                <a:rPr kumimoji="1" lang="ja-JP" altLang="en-US" sz="1400" dirty="0"/>
                <a:t>無料</a:t>
              </a:r>
            </a:p>
          </p:txBody>
        </p:sp>
        <p:sp>
          <p:nvSpPr>
            <p:cNvPr id="47" name="テキスト ボックス 46">
              <a:extLst>
                <a:ext uri="{FF2B5EF4-FFF2-40B4-BE49-F238E27FC236}">
                  <a16:creationId xmlns:a16="http://schemas.microsoft.com/office/drawing/2014/main" id="{6AAA011D-71F8-DEA5-4DAE-FCE45243F3C7}"/>
                </a:ext>
              </a:extLst>
            </p:cNvPr>
            <p:cNvSpPr txBox="1"/>
            <p:nvPr/>
          </p:nvSpPr>
          <p:spPr>
            <a:xfrm>
              <a:off x="6969480" y="2708967"/>
              <a:ext cx="2304000" cy="432000"/>
            </a:xfrm>
            <a:prstGeom prst="rect">
              <a:avLst/>
            </a:prstGeom>
            <a:noFill/>
          </p:spPr>
          <p:txBody>
            <a:bodyPr wrap="none" anchor="ctr" anchorCtr="0">
              <a:noAutofit/>
            </a:bodyPr>
            <a:lstStyle/>
            <a:p>
              <a:pPr algn="ctr"/>
              <a:r>
                <a:rPr kumimoji="1" lang="ja-JP" altLang="en-US" sz="1400" dirty="0"/>
                <a:t>無料</a:t>
              </a:r>
            </a:p>
          </p:txBody>
        </p:sp>
      </p:grpSp>
      <p:grpSp>
        <p:nvGrpSpPr>
          <p:cNvPr id="55" name="グループ化 54">
            <a:extLst>
              <a:ext uri="{FF2B5EF4-FFF2-40B4-BE49-F238E27FC236}">
                <a16:creationId xmlns:a16="http://schemas.microsoft.com/office/drawing/2014/main" id="{62C8A2E9-33F7-D10B-AFC4-ADCE41B525A9}"/>
              </a:ext>
            </a:extLst>
          </p:cNvPr>
          <p:cNvGrpSpPr/>
          <p:nvPr/>
        </p:nvGrpSpPr>
        <p:grpSpPr>
          <a:xfrm>
            <a:off x="488504" y="3357536"/>
            <a:ext cx="8928546" cy="432001"/>
            <a:chOff x="488504" y="2708967"/>
            <a:chExt cx="8928546" cy="432001"/>
          </a:xfrm>
        </p:grpSpPr>
        <p:sp>
          <p:nvSpPr>
            <p:cNvPr id="56" name="四角形: 角を丸くする 55">
              <a:extLst>
                <a:ext uri="{FF2B5EF4-FFF2-40B4-BE49-F238E27FC236}">
                  <a16:creationId xmlns:a16="http://schemas.microsoft.com/office/drawing/2014/main" id="{1E8CEFC1-51AA-E5BE-CC01-8A5518A07EDF}"/>
                </a:ext>
              </a:extLst>
            </p:cNvPr>
            <p:cNvSpPr/>
            <p:nvPr/>
          </p:nvSpPr>
          <p:spPr>
            <a:xfrm>
              <a:off x="488504" y="2708968"/>
              <a:ext cx="8928546" cy="432000"/>
            </a:xfrm>
            <a:prstGeom prst="roundRect">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25C87A2F-2910-C087-8226-5881FC0BB1D9}"/>
                </a:ext>
              </a:extLst>
            </p:cNvPr>
            <p:cNvSpPr txBox="1"/>
            <p:nvPr/>
          </p:nvSpPr>
          <p:spPr>
            <a:xfrm>
              <a:off x="488504" y="2708967"/>
              <a:ext cx="1584176" cy="432000"/>
            </a:xfrm>
            <a:prstGeom prst="rect">
              <a:avLst/>
            </a:prstGeom>
            <a:noFill/>
          </p:spPr>
          <p:txBody>
            <a:bodyPr wrap="none" anchor="ctr" anchorCtr="0">
              <a:noAutofit/>
            </a:bodyPr>
            <a:lstStyle>
              <a:defPPr>
                <a:defRPr lang="ja-JP"/>
              </a:defPPr>
              <a:lvl1pPr algn="ctr">
                <a:defRPr sz="1400"/>
              </a:lvl1pPr>
            </a:lstStyle>
            <a:p>
              <a:r>
                <a:rPr lang="ja-JP" altLang="en-US" dirty="0"/>
                <a:t>実施機関</a:t>
              </a:r>
            </a:p>
          </p:txBody>
        </p:sp>
        <p:sp>
          <p:nvSpPr>
            <p:cNvPr id="58" name="テキスト ボックス 57">
              <a:extLst>
                <a:ext uri="{FF2B5EF4-FFF2-40B4-BE49-F238E27FC236}">
                  <a16:creationId xmlns:a16="http://schemas.microsoft.com/office/drawing/2014/main" id="{DE67ABB2-2463-3176-ACB0-345B4F23EC3E}"/>
                </a:ext>
              </a:extLst>
            </p:cNvPr>
            <p:cNvSpPr txBox="1"/>
            <p:nvPr/>
          </p:nvSpPr>
          <p:spPr>
            <a:xfrm>
              <a:off x="2072680" y="2708967"/>
              <a:ext cx="2304000" cy="432000"/>
            </a:xfrm>
            <a:prstGeom prst="rect">
              <a:avLst/>
            </a:prstGeom>
            <a:noFill/>
          </p:spPr>
          <p:txBody>
            <a:bodyPr wrap="none" anchor="ctr" anchorCtr="0">
              <a:noAutofit/>
            </a:bodyPr>
            <a:lstStyle>
              <a:defPPr>
                <a:defRPr lang="ja-JP"/>
              </a:defPPr>
              <a:lvl1pPr algn="ctr">
                <a:defRPr sz="1400"/>
              </a:lvl1pPr>
            </a:lstStyle>
            <a:p>
              <a:r>
                <a:rPr lang="ja-JP" altLang="en-US" dirty="0"/>
                <a:t>㈱法研</a:t>
              </a:r>
            </a:p>
          </p:txBody>
        </p:sp>
        <p:sp>
          <p:nvSpPr>
            <p:cNvPr id="59" name="テキスト ボックス 58">
              <a:extLst>
                <a:ext uri="{FF2B5EF4-FFF2-40B4-BE49-F238E27FC236}">
                  <a16:creationId xmlns:a16="http://schemas.microsoft.com/office/drawing/2014/main" id="{A1A749C1-48F5-2F83-D85B-BD01AC85C127}"/>
                </a:ext>
              </a:extLst>
            </p:cNvPr>
            <p:cNvSpPr txBox="1"/>
            <p:nvPr/>
          </p:nvSpPr>
          <p:spPr>
            <a:xfrm>
              <a:off x="4520952" y="2708967"/>
              <a:ext cx="2304000" cy="432000"/>
            </a:xfrm>
            <a:prstGeom prst="rect">
              <a:avLst/>
            </a:prstGeom>
            <a:noFill/>
          </p:spPr>
          <p:txBody>
            <a:bodyPr wrap="none" anchor="ctr" anchorCtr="0">
              <a:noAutofit/>
            </a:bodyPr>
            <a:lstStyle>
              <a:defPPr>
                <a:defRPr lang="ja-JP"/>
              </a:defPPr>
              <a:lvl1pPr algn="ctr">
                <a:defRPr sz="1400"/>
              </a:lvl1pPr>
            </a:lstStyle>
            <a:p>
              <a:r>
                <a:rPr lang="ja-JP" altLang="en-US" dirty="0"/>
                <a:t>㈱法研</a:t>
              </a:r>
            </a:p>
          </p:txBody>
        </p:sp>
        <p:sp>
          <p:nvSpPr>
            <p:cNvPr id="60" name="テキスト ボックス 59">
              <a:extLst>
                <a:ext uri="{FF2B5EF4-FFF2-40B4-BE49-F238E27FC236}">
                  <a16:creationId xmlns:a16="http://schemas.microsoft.com/office/drawing/2014/main" id="{D7D57158-327C-168C-8471-2056D11ACD57}"/>
                </a:ext>
              </a:extLst>
            </p:cNvPr>
            <p:cNvSpPr txBox="1"/>
            <p:nvPr/>
          </p:nvSpPr>
          <p:spPr>
            <a:xfrm>
              <a:off x="6969480" y="2708967"/>
              <a:ext cx="2304000" cy="432000"/>
            </a:xfrm>
            <a:prstGeom prst="rect">
              <a:avLst/>
            </a:prstGeom>
            <a:noFill/>
          </p:spPr>
          <p:txBody>
            <a:bodyPr wrap="none" anchor="ctr" anchorCtr="0">
              <a:noAutofit/>
            </a:bodyPr>
            <a:lstStyle>
              <a:defPPr>
                <a:defRPr lang="ja-JP"/>
              </a:defPPr>
              <a:lvl1pPr algn="ctr">
                <a:defRPr sz="1400"/>
              </a:lvl1pPr>
            </a:lstStyle>
            <a:p>
              <a:r>
                <a:rPr lang="ja-JP" altLang="en-US" dirty="0"/>
                <a:t>㈱</a:t>
              </a:r>
              <a:r>
                <a:rPr lang="en-US" altLang="ja-JP" dirty="0" err="1"/>
                <a:t>Mediplat</a:t>
              </a:r>
              <a:endParaRPr lang="ja-JP" altLang="en-US" dirty="0"/>
            </a:p>
          </p:txBody>
        </p:sp>
      </p:grpSp>
      <p:grpSp>
        <p:nvGrpSpPr>
          <p:cNvPr id="61" name="グループ化 60">
            <a:extLst>
              <a:ext uri="{FF2B5EF4-FFF2-40B4-BE49-F238E27FC236}">
                <a16:creationId xmlns:a16="http://schemas.microsoft.com/office/drawing/2014/main" id="{9BBB3E88-94F9-75FA-68D0-AF880F1617E9}"/>
              </a:ext>
            </a:extLst>
          </p:cNvPr>
          <p:cNvGrpSpPr/>
          <p:nvPr/>
        </p:nvGrpSpPr>
        <p:grpSpPr>
          <a:xfrm>
            <a:off x="488504" y="3933600"/>
            <a:ext cx="8928546" cy="576000"/>
            <a:chOff x="488504" y="2708967"/>
            <a:chExt cx="8928546" cy="432001"/>
          </a:xfrm>
        </p:grpSpPr>
        <p:sp>
          <p:nvSpPr>
            <p:cNvPr id="62" name="四角形: 角を丸くする 61">
              <a:extLst>
                <a:ext uri="{FF2B5EF4-FFF2-40B4-BE49-F238E27FC236}">
                  <a16:creationId xmlns:a16="http://schemas.microsoft.com/office/drawing/2014/main" id="{36112EBC-FA35-5C6A-DCAB-3BD1AD94DF4C}"/>
                </a:ext>
              </a:extLst>
            </p:cNvPr>
            <p:cNvSpPr/>
            <p:nvPr/>
          </p:nvSpPr>
          <p:spPr>
            <a:xfrm>
              <a:off x="488504" y="2708968"/>
              <a:ext cx="8928546" cy="432000"/>
            </a:xfrm>
            <a:prstGeom prst="roundRect">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CECCF01F-665F-E688-6A6D-FEFB78947531}"/>
                </a:ext>
              </a:extLst>
            </p:cNvPr>
            <p:cNvSpPr txBox="1"/>
            <p:nvPr/>
          </p:nvSpPr>
          <p:spPr>
            <a:xfrm>
              <a:off x="488504" y="2708967"/>
              <a:ext cx="1584176" cy="432000"/>
            </a:xfrm>
            <a:prstGeom prst="rect">
              <a:avLst/>
            </a:prstGeom>
            <a:noFill/>
          </p:spPr>
          <p:txBody>
            <a:bodyPr wrap="none" anchor="ctr" anchorCtr="0">
              <a:noAutofit/>
            </a:bodyPr>
            <a:lstStyle>
              <a:defPPr>
                <a:defRPr lang="ja-JP"/>
              </a:defPPr>
              <a:lvl1pPr algn="ctr">
                <a:defRPr sz="1400"/>
              </a:lvl1pPr>
            </a:lstStyle>
            <a:p>
              <a:pPr algn="ctr"/>
              <a:r>
                <a:rPr kumimoji="1" lang="ja-JP" altLang="en-US" sz="1400" dirty="0"/>
                <a:t>相談</a:t>
              </a:r>
            </a:p>
          </p:txBody>
        </p:sp>
        <p:sp>
          <p:nvSpPr>
            <p:cNvPr id="64" name="テキスト ボックス 63">
              <a:extLst>
                <a:ext uri="{FF2B5EF4-FFF2-40B4-BE49-F238E27FC236}">
                  <a16:creationId xmlns:a16="http://schemas.microsoft.com/office/drawing/2014/main" id="{14241C7D-B659-CAD4-5E0A-1E096B58595F}"/>
                </a:ext>
              </a:extLst>
            </p:cNvPr>
            <p:cNvSpPr txBox="1"/>
            <p:nvPr/>
          </p:nvSpPr>
          <p:spPr>
            <a:xfrm>
              <a:off x="2072680" y="2708967"/>
              <a:ext cx="2304000" cy="432000"/>
            </a:xfrm>
            <a:prstGeom prst="rect">
              <a:avLst/>
            </a:prstGeom>
            <a:noFill/>
          </p:spPr>
          <p:txBody>
            <a:bodyPr wrap="none" anchor="ctr" anchorCtr="0">
              <a:noAutofit/>
            </a:bodyPr>
            <a:lstStyle>
              <a:defPPr>
                <a:defRPr lang="ja-JP"/>
              </a:defPPr>
              <a:lvl1pPr algn="ctr">
                <a:defRPr sz="1400"/>
              </a:lvl1pPr>
            </a:lstStyle>
            <a:p>
              <a:r>
                <a:rPr kumimoji="1" lang="ja-JP" altLang="en-US" sz="1400" dirty="0"/>
                <a:t>電話・</a:t>
              </a:r>
              <a:r>
                <a:rPr kumimoji="1" lang="en-US" altLang="ja-JP" sz="1400" dirty="0"/>
                <a:t>Web</a:t>
              </a:r>
              <a:endParaRPr kumimoji="1" lang="ja-JP" altLang="en-US" sz="1400" dirty="0"/>
            </a:p>
          </p:txBody>
        </p:sp>
        <p:sp>
          <p:nvSpPr>
            <p:cNvPr id="65" name="テキスト ボックス 64">
              <a:extLst>
                <a:ext uri="{FF2B5EF4-FFF2-40B4-BE49-F238E27FC236}">
                  <a16:creationId xmlns:a16="http://schemas.microsoft.com/office/drawing/2014/main" id="{13B21C07-047A-19B1-61EA-557133F45D6D}"/>
                </a:ext>
              </a:extLst>
            </p:cNvPr>
            <p:cNvSpPr txBox="1"/>
            <p:nvPr/>
          </p:nvSpPr>
          <p:spPr>
            <a:xfrm>
              <a:off x="4520952" y="2708967"/>
              <a:ext cx="2304000" cy="432000"/>
            </a:xfrm>
            <a:prstGeom prst="rect">
              <a:avLst/>
            </a:prstGeom>
            <a:noFill/>
          </p:spPr>
          <p:txBody>
            <a:bodyPr wrap="none" anchor="ctr" anchorCtr="0">
              <a:noAutofit/>
            </a:bodyPr>
            <a:lstStyle>
              <a:defPPr>
                <a:defRPr lang="ja-JP"/>
              </a:defPPr>
              <a:lvl1pPr algn="ctr">
                <a:defRPr sz="1400"/>
              </a:lvl1pPr>
            </a:lstStyle>
            <a:p>
              <a:r>
                <a:rPr kumimoji="1" lang="ja-JP" altLang="en-US" sz="1400" dirty="0"/>
                <a:t>電話・面接</a:t>
              </a:r>
            </a:p>
          </p:txBody>
        </p:sp>
        <p:sp>
          <p:nvSpPr>
            <p:cNvPr id="66" name="テキスト ボックス 65">
              <a:extLst>
                <a:ext uri="{FF2B5EF4-FFF2-40B4-BE49-F238E27FC236}">
                  <a16:creationId xmlns:a16="http://schemas.microsoft.com/office/drawing/2014/main" id="{6F191B92-A1EF-E858-7B31-A06AE02C6524}"/>
                </a:ext>
              </a:extLst>
            </p:cNvPr>
            <p:cNvSpPr txBox="1"/>
            <p:nvPr/>
          </p:nvSpPr>
          <p:spPr>
            <a:xfrm>
              <a:off x="6969480" y="2708967"/>
              <a:ext cx="2304000" cy="432000"/>
            </a:xfrm>
            <a:prstGeom prst="rect">
              <a:avLst/>
            </a:prstGeom>
            <a:noFill/>
          </p:spPr>
          <p:txBody>
            <a:bodyPr wrap="none" anchor="ctr" anchorCtr="0">
              <a:noAutofit/>
            </a:bodyPr>
            <a:lstStyle>
              <a:defPPr>
                <a:defRPr lang="ja-JP"/>
              </a:defPPr>
              <a:lvl1pPr algn="ctr">
                <a:defRPr sz="1400"/>
              </a:lvl1pPr>
            </a:lstStyle>
            <a:p>
              <a:r>
                <a:rPr kumimoji="1" lang="ja-JP" altLang="en-US" sz="1400" dirty="0"/>
                <a:t>チャット相談</a:t>
              </a:r>
              <a:endParaRPr kumimoji="1" lang="en-US" altLang="ja-JP" sz="1400" dirty="0"/>
            </a:p>
            <a:p>
              <a:r>
                <a:rPr kumimoji="1" lang="en-US" altLang="ja-JP" sz="1400" dirty="0"/>
                <a:t>TV</a:t>
              </a:r>
              <a:r>
                <a:rPr kumimoji="1" lang="ja-JP" altLang="en-US" sz="1400" dirty="0"/>
                <a:t>電話相談（</a:t>
              </a:r>
              <a:r>
                <a:rPr kumimoji="1" lang="en-US" altLang="ja-JP" sz="1400" dirty="0"/>
                <a:t>15</a:t>
              </a:r>
              <a:r>
                <a:rPr kumimoji="1" lang="ja-JP" altLang="en-US" sz="1400" dirty="0"/>
                <a:t>分）</a:t>
              </a:r>
            </a:p>
          </p:txBody>
        </p:sp>
      </p:grpSp>
      <p:grpSp>
        <p:nvGrpSpPr>
          <p:cNvPr id="67" name="グループ化 66">
            <a:extLst>
              <a:ext uri="{FF2B5EF4-FFF2-40B4-BE49-F238E27FC236}">
                <a16:creationId xmlns:a16="http://schemas.microsoft.com/office/drawing/2014/main" id="{7D11AE57-E0A0-0E8C-5BDA-0C82BE30ACEB}"/>
              </a:ext>
            </a:extLst>
          </p:cNvPr>
          <p:cNvGrpSpPr/>
          <p:nvPr/>
        </p:nvGrpSpPr>
        <p:grpSpPr>
          <a:xfrm>
            <a:off x="488504" y="4653744"/>
            <a:ext cx="8928546" cy="576000"/>
            <a:chOff x="488504" y="2708967"/>
            <a:chExt cx="8928546" cy="432001"/>
          </a:xfrm>
        </p:grpSpPr>
        <p:sp>
          <p:nvSpPr>
            <p:cNvPr id="68" name="四角形: 角を丸くする 67">
              <a:extLst>
                <a:ext uri="{FF2B5EF4-FFF2-40B4-BE49-F238E27FC236}">
                  <a16:creationId xmlns:a16="http://schemas.microsoft.com/office/drawing/2014/main" id="{240C35AB-FF76-F725-34C1-EB686DA53057}"/>
                </a:ext>
              </a:extLst>
            </p:cNvPr>
            <p:cNvSpPr/>
            <p:nvPr/>
          </p:nvSpPr>
          <p:spPr>
            <a:xfrm>
              <a:off x="488504" y="2708968"/>
              <a:ext cx="8928546" cy="432000"/>
            </a:xfrm>
            <a:prstGeom prst="roundRect">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a:extLst>
                <a:ext uri="{FF2B5EF4-FFF2-40B4-BE49-F238E27FC236}">
                  <a16:creationId xmlns:a16="http://schemas.microsoft.com/office/drawing/2014/main" id="{7F072580-7384-6B6C-FB06-DC00E34213D3}"/>
                </a:ext>
              </a:extLst>
            </p:cNvPr>
            <p:cNvSpPr txBox="1"/>
            <p:nvPr/>
          </p:nvSpPr>
          <p:spPr>
            <a:xfrm>
              <a:off x="488504" y="2708967"/>
              <a:ext cx="1584176" cy="432000"/>
            </a:xfrm>
            <a:prstGeom prst="rect">
              <a:avLst/>
            </a:prstGeom>
            <a:noFill/>
          </p:spPr>
          <p:txBody>
            <a:bodyPr wrap="none" anchor="ctr" anchorCtr="0">
              <a:noAutofit/>
            </a:bodyPr>
            <a:lstStyle>
              <a:defPPr>
                <a:defRPr lang="ja-JP"/>
              </a:defPPr>
              <a:lvl1pPr algn="ctr">
                <a:defRPr sz="1400"/>
              </a:lvl1pPr>
            </a:lstStyle>
            <a:p>
              <a:pPr algn="ctr"/>
              <a:r>
                <a:rPr kumimoji="1" lang="ja-JP" altLang="en-US" sz="1400" dirty="0"/>
                <a:t>回答者</a:t>
              </a:r>
            </a:p>
          </p:txBody>
        </p:sp>
        <p:sp>
          <p:nvSpPr>
            <p:cNvPr id="70" name="テキスト ボックス 69">
              <a:extLst>
                <a:ext uri="{FF2B5EF4-FFF2-40B4-BE49-F238E27FC236}">
                  <a16:creationId xmlns:a16="http://schemas.microsoft.com/office/drawing/2014/main" id="{38E41C62-3A22-7D6C-DB04-00E685066AD0}"/>
                </a:ext>
              </a:extLst>
            </p:cNvPr>
            <p:cNvSpPr txBox="1"/>
            <p:nvPr/>
          </p:nvSpPr>
          <p:spPr>
            <a:xfrm>
              <a:off x="2072680" y="2708967"/>
              <a:ext cx="2304000" cy="432000"/>
            </a:xfrm>
            <a:prstGeom prst="rect">
              <a:avLst/>
            </a:prstGeom>
            <a:noFill/>
          </p:spPr>
          <p:txBody>
            <a:bodyPr wrap="none" anchor="ctr" anchorCtr="0">
              <a:noAutofit/>
            </a:bodyPr>
            <a:lstStyle>
              <a:defPPr>
                <a:defRPr lang="ja-JP"/>
              </a:defPPr>
              <a:lvl1pPr algn="ctr">
                <a:defRPr sz="1400"/>
              </a:lvl1pPr>
            </a:lstStyle>
            <a:p>
              <a:r>
                <a:rPr kumimoji="1" lang="ja-JP" altLang="en-US" sz="1400" dirty="0"/>
                <a:t>保健師、看護師、管理栄養士、</a:t>
              </a:r>
              <a:endParaRPr kumimoji="1" lang="en-US" altLang="ja-JP" sz="1400" dirty="0"/>
            </a:p>
            <a:p>
              <a:r>
                <a:rPr kumimoji="1" lang="ja-JP" altLang="en-US" sz="1400" dirty="0"/>
                <a:t>医師などの相談員</a:t>
              </a:r>
            </a:p>
          </p:txBody>
        </p:sp>
        <p:sp>
          <p:nvSpPr>
            <p:cNvPr id="71" name="テキスト ボックス 70">
              <a:extLst>
                <a:ext uri="{FF2B5EF4-FFF2-40B4-BE49-F238E27FC236}">
                  <a16:creationId xmlns:a16="http://schemas.microsoft.com/office/drawing/2014/main" id="{B932F803-3C15-B19C-4F18-21C1AA83A6D3}"/>
                </a:ext>
              </a:extLst>
            </p:cNvPr>
            <p:cNvSpPr txBox="1"/>
            <p:nvPr/>
          </p:nvSpPr>
          <p:spPr>
            <a:xfrm>
              <a:off x="4520952" y="2708967"/>
              <a:ext cx="2304000" cy="432000"/>
            </a:xfrm>
            <a:prstGeom prst="rect">
              <a:avLst/>
            </a:prstGeom>
            <a:noFill/>
          </p:spPr>
          <p:txBody>
            <a:bodyPr wrap="none" anchor="ctr" anchorCtr="0">
              <a:noAutofit/>
            </a:bodyPr>
            <a:lstStyle>
              <a:defPPr>
                <a:defRPr lang="ja-JP"/>
              </a:defPPr>
              <a:lvl1pPr algn="ctr">
                <a:defRPr sz="1400"/>
              </a:lvl1pPr>
            </a:lstStyle>
            <a:p>
              <a:r>
                <a:rPr kumimoji="1" lang="ja-JP" altLang="en-US" sz="1400" dirty="0"/>
                <a:t>臨床心理士の資格を</a:t>
              </a:r>
              <a:endParaRPr kumimoji="1" lang="en-US" altLang="ja-JP" sz="1400" dirty="0"/>
            </a:p>
            <a:p>
              <a:r>
                <a:rPr kumimoji="1" lang="ja-JP" altLang="en-US" sz="1400" dirty="0"/>
                <a:t>有するカウンセラー</a:t>
              </a:r>
            </a:p>
          </p:txBody>
        </p:sp>
        <p:sp>
          <p:nvSpPr>
            <p:cNvPr id="72" name="テキスト ボックス 71">
              <a:extLst>
                <a:ext uri="{FF2B5EF4-FFF2-40B4-BE49-F238E27FC236}">
                  <a16:creationId xmlns:a16="http://schemas.microsoft.com/office/drawing/2014/main" id="{6B2FAECE-F4DA-1E9D-97D7-B0B631146711}"/>
                </a:ext>
              </a:extLst>
            </p:cNvPr>
            <p:cNvSpPr txBox="1"/>
            <p:nvPr/>
          </p:nvSpPr>
          <p:spPr>
            <a:xfrm>
              <a:off x="6969480" y="2708967"/>
              <a:ext cx="2304000" cy="432000"/>
            </a:xfrm>
            <a:prstGeom prst="rect">
              <a:avLst/>
            </a:prstGeom>
            <a:noFill/>
          </p:spPr>
          <p:txBody>
            <a:bodyPr wrap="none" anchor="ctr" anchorCtr="0">
              <a:noAutofit/>
            </a:bodyPr>
            <a:lstStyle>
              <a:defPPr>
                <a:defRPr lang="ja-JP"/>
              </a:defPPr>
              <a:lvl1pPr algn="ctr">
                <a:defRPr sz="1400"/>
              </a:lvl1pPr>
            </a:lstStyle>
            <a:p>
              <a:r>
                <a:rPr kumimoji="1" lang="ja-JP" altLang="en-US" sz="1400" dirty="0"/>
                <a:t>医師、管理栄養士</a:t>
              </a:r>
            </a:p>
          </p:txBody>
        </p:sp>
      </p:grpSp>
      <p:grpSp>
        <p:nvGrpSpPr>
          <p:cNvPr id="73" name="グループ化 72">
            <a:extLst>
              <a:ext uri="{FF2B5EF4-FFF2-40B4-BE49-F238E27FC236}">
                <a16:creationId xmlns:a16="http://schemas.microsoft.com/office/drawing/2014/main" id="{D86E7153-C026-20E1-B45D-2215B528301E}"/>
              </a:ext>
            </a:extLst>
          </p:cNvPr>
          <p:cNvGrpSpPr/>
          <p:nvPr/>
        </p:nvGrpSpPr>
        <p:grpSpPr>
          <a:xfrm>
            <a:off x="488504" y="5373760"/>
            <a:ext cx="8928546" cy="576000"/>
            <a:chOff x="488504" y="2708967"/>
            <a:chExt cx="8928546" cy="432001"/>
          </a:xfrm>
        </p:grpSpPr>
        <p:sp>
          <p:nvSpPr>
            <p:cNvPr id="74" name="四角形: 角を丸くする 73">
              <a:extLst>
                <a:ext uri="{FF2B5EF4-FFF2-40B4-BE49-F238E27FC236}">
                  <a16:creationId xmlns:a16="http://schemas.microsoft.com/office/drawing/2014/main" id="{D923FB6D-DAB6-738B-CD8D-511B2296A0BC}"/>
                </a:ext>
              </a:extLst>
            </p:cNvPr>
            <p:cNvSpPr/>
            <p:nvPr/>
          </p:nvSpPr>
          <p:spPr>
            <a:xfrm>
              <a:off x="488504" y="2708968"/>
              <a:ext cx="8928546" cy="432000"/>
            </a:xfrm>
            <a:prstGeom prst="roundRect">
              <a:avLst/>
            </a:prstGeom>
            <a:solidFill>
              <a:schemeClr val="bg1">
                <a:lumMod val="50000"/>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57E8C25-7C53-086C-2610-7CB4D48AEA89}"/>
                </a:ext>
              </a:extLst>
            </p:cNvPr>
            <p:cNvSpPr txBox="1"/>
            <p:nvPr/>
          </p:nvSpPr>
          <p:spPr>
            <a:xfrm>
              <a:off x="488504" y="2708967"/>
              <a:ext cx="1584176" cy="432000"/>
            </a:xfrm>
            <a:prstGeom prst="rect">
              <a:avLst/>
            </a:prstGeom>
            <a:noFill/>
          </p:spPr>
          <p:txBody>
            <a:bodyPr wrap="none" anchor="ctr" anchorCtr="0">
              <a:noAutofit/>
            </a:bodyPr>
            <a:lstStyle>
              <a:defPPr>
                <a:defRPr lang="ja-JP"/>
              </a:defPPr>
              <a:lvl1pPr algn="ctr">
                <a:defRPr sz="1400"/>
              </a:lvl1pPr>
            </a:lstStyle>
            <a:p>
              <a:pPr algn="ctr"/>
              <a:r>
                <a:rPr kumimoji="1" lang="ja-JP" altLang="en-US" sz="1400" dirty="0"/>
                <a:t>備考</a:t>
              </a:r>
            </a:p>
          </p:txBody>
        </p:sp>
        <p:sp>
          <p:nvSpPr>
            <p:cNvPr id="76" name="テキスト ボックス 75">
              <a:extLst>
                <a:ext uri="{FF2B5EF4-FFF2-40B4-BE49-F238E27FC236}">
                  <a16:creationId xmlns:a16="http://schemas.microsoft.com/office/drawing/2014/main" id="{9BDF580B-7617-2524-C30C-395C82849D30}"/>
                </a:ext>
              </a:extLst>
            </p:cNvPr>
            <p:cNvSpPr txBox="1"/>
            <p:nvPr/>
          </p:nvSpPr>
          <p:spPr>
            <a:xfrm>
              <a:off x="2072680" y="2708967"/>
              <a:ext cx="2304000" cy="432000"/>
            </a:xfrm>
            <a:prstGeom prst="rect">
              <a:avLst/>
            </a:prstGeom>
            <a:noFill/>
          </p:spPr>
          <p:txBody>
            <a:bodyPr wrap="none" anchor="ctr" anchorCtr="0">
              <a:noAutofit/>
            </a:bodyPr>
            <a:lstStyle>
              <a:defPPr>
                <a:defRPr lang="ja-JP"/>
              </a:defPPr>
              <a:lvl1pPr algn="ctr">
                <a:defRPr sz="1400"/>
              </a:lvl1pPr>
            </a:lstStyle>
            <a:p>
              <a:pPr marL="0" marR="0" indent="0" defTabSz="914400" rtl="0" eaLnBrk="1" fontAlgn="auto" latinLnBrk="0" hangingPunct="1">
                <a:lnSpc>
                  <a:spcPct val="100000"/>
                </a:lnSpc>
                <a:spcBef>
                  <a:spcPts val="0"/>
                </a:spcBef>
                <a:spcAft>
                  <a:spcPts val="0"/>
                </a:spcAft>
                <a:buClrTx/>
                <a:buSzTx/>
                <a:buFontTx/>
                <a:buNone/>
                <a:tabLst/>
                <a:defRPr/>
              </a:pPr>
              <a:r>
                <a:rPr kumimoji="1" lang="en-US" altLang="ja-JP" sz="1400" dirty="0"/>
                <a:t>24</a:t>
              </a:r>
              <a:r>
                <a:rPr kumimoji="1" lang="ja-JP" altLang="en-US" sz="1400" dirty="0"/>
                <a:t>時間・年中無休で</a:t>
              </a:r>
              <a:endParaRPr kumimoji="1" lang="en-US" altLang="ja-JP" sz="1400" dirty="0"/>
            </a:p>
            <a:p>
              <a:pPr marL="0" marR="0" indent="0" defTabSz="914400" rtl="0" eaLnBrk="1" fontAlgn="auto" latinLnBrk="0" hangingPunct="1">
                <a:lnSpc>
                  <a:spcPct val="100000"/>
                </a:lnSpc>
                <a:spcBef>
                  <a:spcPts val="0"/>
                </a:spcBef>
                <a:spcAft>
                  <a:spcPts val="0"/>
                </a:spcAft>
                <a:buClrTx/>
                <a:buSzTx/>
                <a:buFontTx/>
                <a:buNone/>
                <a:tabLst/>
                <a:defRPr/>
              </a:pPr>
              <a:r>
                <a:rPr kumimoji="1" lang="ja-JP" altLang="en-US" sz="1400" dirty="0"/>
                <a:t>相談できます</a:t>
              </a:r>
            </a:p>
          </p:txBody>
        </p:sp>
        <p:sp>
          <p:nvSpPr>
            <p:cNvPr id="77" name="テキスト ボックス 76">
              <a:extLst>
                <a:ext uri="{FF2B5EF4-FFF2-40B4-BE49-F238E27FC236}">
                  <a16:creationId xmlns:a16="http://schemas.microsoft.com/office/drawing/2014/main" id="{DA8E2B4B-4AD3-3BF9-4F60-43F6CF6D4042}"/>
                </a:ext>
              </a:extLst>
            </p:cNvPr>
            <p:cNvSpPr txBox="1"/>
            <p:nvPr/>
          </p:nvSpPr>
          <p:spPr>
            <a:xfrm>
              <a:off x="4520952" y="2708967"/>
              <a:ext cx="2304000" cy="432000"/>
            </a:xfrm>
            <a:prstGeom prst="rect">
              <a:avLst/>
            </a:prstGeom>
            <a:noFill/>
          </p:spPr>
          <p:txBody>
            <a:bodyPr wrap="none" anchor="ctr" anchorCtr="0">
              <a:noAutofit/>
            </a:bodyPr>
            <a:lstStyle>
              <a:defPPr>
                <a:defRPr lang="ja-JP"/>
              </a:defPPr>
              <a:lvl1pPr algn="ctr">
                <a:defRPr sz="1400"/>
              </a:lvl1pPr>
            </a:lstStyle>
            <a:p>
              <a:r>
                <a:rPr kumimoji="1" lang="ja-JP" altLang="en-US" sz="1400" dirty="0"/>
                <a:t>平日</a:t>
              </a:r>
              <a:r>
                <a:rPr kumimoji="1" lang="en-US" altLang="ja-JP" sz="1400" dirty="0"/>
                <a:t>10</a:t>
              </a:r>
              <a:r>
                <a:rPr kumimoji="1" lang="ja-JP" altLang="en-US" sz="1400" dirty="0"/>
                <a:t>時～</a:t>
              </a:r>
              <a:r>
                <a:rPr kumimoji="1" lang="en-US" altLang="ja-JP" sz="1400" dirty="0"/>
                <a:t>22</a:t>
              </a:r>
              <a:r>
                <a:rPr kumimoji="1" lang="ja-JP" altLang="en-US" sz="1400" dirty="0"/>
                <a:t>時</a:t>
              </a:r>
            </a:p>
          </p:txBody>
        </p:sp>
        <p:sp>
          <p:nvSpPr>
            <p:cNvPr id="78" name="テキスト ボックス 77">
              <a:extLst>
                <a:ext uri="{FF2B5EF4-FFF2-40B4-BE49-F238E27FC236}">
                  <a16:creationId xmlns:a16="http://schemas.microsoft.com/office/drawing/2014/main" id="{8D05D60C-9FE9-FBAC-8F8E-072C1330D71D}"/>
                </a:ext>
              </a:extLst>
            </p:cNvPr>
            <p:cNvSpPr txBox="1"/>
            <p:nvPr/>
          </p:nvSpPr>
          <p:spPr>
            <a:xfrm>
              <a:off x="6969480" y="2708967"/>
              <a:ext cx="2304000" cy="432000"/>
            </a:xfrm>
            <a:prstGeom prst="rect">
              <a:avLst/>
            </a:prstGeom>
            <a:noFill/>
          </p:spPr>
          <p:txBody>
            <a:bodyPr wrap="none" anchor="ctr" anchorCtr="0">
              <a:noAutofit/>
            </a:bodyPr>
            <a:lstStyle>
              <a:defPPr>
                <a:defRPr lang="ja-JP"/>
              </a:defPPr>
              <a:lvl1pPr algn="ctr">
                <a:defRPr sz="1400"/>
              </a:lvl1pPr>
            </a:lstStyle>
            <a:p>
              <a:r>
                <a:rPr kumimoji="1" lang="ja-JP" altLang="en-US" sz="1400" dirty="0"/>
                <a:t>アプリ、</a:t>
              </a:r>
              <a:r>
                <a:rPr kumimoji="1" lang="en-US" altLang="ja-JP" sz="1400" dirty="0"/>
                <a:t>Web</a:t>
              </a:r>
              <a:r>
                <a:rPr kumimoji="1" lang="ja-JP" altLang="en-US" sz="1400" dirty="0"/>
                <a:t>で</a:t>
              </a:r>
              <a:r>
                <a:rPr kumimoji="1" lang="en-US" altLang="ja-JP" sz="1400" dirty="0"/>
                <a:t>24</a:t>
              </a:r>
              <a:r>
                <a:rPr kumimoji="1" lang="ja-JP" altLang="en-US" sz="1400" dirty="0"/>
                <a:t>時間・</a:t>
              </a:r>
              <a:endParaRPr kumimoji="1" lang="en-US" altLang="ja-JP" sz="1400" dirty="0"/>
            </a:p>
            <a:p>
              <a:r>
                <a:rPr kumimoji="1" lang="ja-JP" altLang="en-US" sz="1400" dirty="0"/>
                <a:t>年中無休で相談できます</a:t>
              </a:r>
            </a:p>
          </p:txBody>
        </p:sp>
      </p:grpSp>
      <p:pic>
        <p:nvPicPr>
          <p:cNvPr id="8" name="図 7" descr="F:\イラスト２\img_mv_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88504" y="1772816"/>
            <a:ext cx="1728000" cy="998846"/>
          </a:xfrm>
          <a:prstGeom prst="rect">
            <a:avLst/>
          </a:prstGeom>
        </p:spPr>
      </p:pic>
    </p:spTree>
    <p:extLst>
      <p:ext uri="{BB962C8B-B14F-4D97-AF65-F5344CB8AC3E}">
        <p14:creationId xmlns:p14="http://schemas.microsoft.com/office/powerpoint/2010/main" val="165528021"/>
      </p:ext>
    </p:extLst>
  </p:cSld>
  <p:clrMapOvr>
    <a:masterClrMapping/>
  </p:clrMapOvr>
</p:sld>
</file>

<file path=ppt/theme/theme1.xml><?xml version="1.0" encoding="utf-8"?>
<a:theme xmlns:a="http://schemas.openxmlformats.org/drawingml/2006/main" name="Office テーマ">
  <a:themeElements>
    <a:clrScheme name="23092901">
      <a:dk1>
        <a:srgbClr val="262626"/>
      </a:dk1>
      <a:lt1>
        <a:sysClr val="window" lastClr="FFFFFF"/>
      </a:lt1>
      <a:dk2>
        <a:srgbClr val="44546A"/>
      </a:dk2>
      <a:lt2>
        <a:srgbClr val="E7E6E6"/>
      </a:lt2>
      <a:accent1>
        <a:srgbClr val="0054A7"/>
      </a:accent1>
      <a:accent2>
        <a:srgbClr val="4694D1"/>
      </a:accent2>
      <a:accent3>
        <a:srgbClr val="00923A"/>
      </a:accent3>
      <a:accent4>
        <a:srgbClr val="EE780C"/>
      </a:accent4>
      <a:accent5>
        <a:srgbClr val="E85298"/>
      </a:accent5>
      <a:accent6>
        <a:srgbClr val="C12A3F"/>
      </a:accent6>
      <a:hlink>
        <a:srgbClr val="0563C1"/>
      </a:hlink>
      <a:folHlink>
        <a:srgbClr val="954F72"/>
      </a:folHlink>
    </a:clrScheme>
    <a:fontScheme name="BIZ UDPゴシック">
      <a:majorFont>
        <a:latin typeface="BIZ UDPゴシック"/>
        <a:ea typeface="BIZ UDPゴシック"/>
        <a:cs typeface=""/>
      </a:majorFont>
      <a:minorFont>
        <a:latin typeface="BIZ UDPゴシック"/>
        <a:ea typeface="BIZ UDP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1442</TotalTime>
  <Words>2632</Words>
  <Application>Microsoft Office PowerPoint</Application>
  <PresentationFormat>A4 210 x 297 mm</PresentationFormat>
  <Paragraphs>587</Paragraphs>
  <Slides>18</Slides>
  <Notes>17</Notes>
  <HiddenSlides>0</HiddenSlides>
  <MMClips>0</MMClips>
  <ScaleCrop>false</ScaleCrop>
  <HeadingPairs>
    <vt:vector size="6" baseType="variant">
      <vt:variant>
        <vt:lpstr>使用されているフォント</vt:lpstr>
      </vt:variant>
      <vt:variant>
        <vt:i4>10</vt:i4>
      </vt:variant>
      <vt:variant>
        <vt:lpstr>テーマ</vt:lpstr>
      </vt:variant>
      <vt:variant>
        <vt:i4>2</vt:i4>
      </vt:variant>
      <vt:variant>
        <vt:lpstr>スライド タイトル</vt:lpstr>
      </vt:variant>
      <vt:variant>
        <vt:i4>18</vt:i4>
      </vt:variant>
    </vt:vector>
  </HeadingPairs>
  <TitlesOfParts>
    <vt:vector size="30" baseType="lpstr">
      <vt:lpstr>BIZ UDPゴシック</vt:lpstr>
      <vt:lpstr>HGP創英角ｺﾞｼｯｸUB</vt:lpstr>
      <vt:lpstr>HG丸ｺﾞｼｯｸM-PRO</vt:lpstr>
      <vt:lpstr>ＭＳ Ｐゴシック</vt:lpstr>
      <vt:lpstr>游ゴシック</vt:lpstr>
      <vt:lpstr>游ゴシック Light</vt:lpstr>
      <vt:lpstr>Arial</vt:lpstr>
      <vt:lpstr>Calibri</vt:lpstr>
      <vt:lpstr>Calibri Light</vt:lpstr>
      <vt:lpstr>Wingdings</vt:lpstr>
      <vt:lpstr>Office テーマ</vt:lpstr>
      <vt:lpstr>1_Office テーマ</vt:lpstr>
      <vt:lpstr>健康保険組合加入のご案内</vt:lpstr>
      <vt:lpstr>東京機器健康保険組合について</vt:lpstr>
      <vt:lpstr>６つの加入メリット</vt:lpstr>
      <vt:lpstr>1.保険料の負担が軽減されます</vt:lpstr>
      <vt:lpstr>2.プラスアルファの付加給付が受けられます</vt:lpstr>
      <vt:lpstr>３.豊富な健診メニューを揃えています</vt:lpstr>
      <vt:lpstr>健康診断内容比較表</vt:lpstr>
      <vt:lpstr>その他の疾病予防事業</vt:lpstr>
      <vt:lpstr>健康相談（電話・Web）</vt:lpstr>
      <vt:lpstr>４.データヘルス事業に取り組んでいます</vt:lpstr>
      <vt:lpstr>健康ポータルサイト（PepUp)</vt:lpstr>
      <vt:lpstr>5.事業所の健康経営をサポートします</vt:lpstr>
      <vt:lpstr>6.健康づくりに役立つ福利厚生（施設）</vt:lpstr>
      <vt:lpstr>６.健康づくりに役立つ福利厚生（事業）</vt:lpstr>
      <vt:lpstr>７.ホームページのご案内</vt:lpstr>
      <vt:lpstr>８.主な加入事業所一覧</vt:lpstr>
      <vt:lpstr>９.健康保険の加入までの流れ</vt:lpstr>
      <vt:lpstr>お問い合わせ先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健康保険組合加入のご案内</dc:title>
  <dc:creator>相原直人</dc:creator>
  <cp:lastModifiedBy>V15</cp:lastModifiedBy>
  <cp:revision>88</cp:revision>
  <cp:lastPrinted>2026-04-07T00:55:04Z</cp:lastPrinted>
  <dcterms:created xsi:type="dcterms:W3CDTF">2023-10-05T05:59:11Z</dcterms:created>
  <dcterms:modified xsi:type="dcterms:W3CDTF">2026-04-07T00:57:18Z</dcterms:modified>
</cp:coreProperties>
</file>